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64" r:id="rId4"/>
    <p:sldId id="338" r:id="rId5"/>
    <p:sldId id="261" r:id="rId6"/>
    <p:sldId id="324" r:id="rId7"/>
    <p:sldId id="330" r:id="rId8"/>
    <p:sldId id="331" r:id="rId9"/>
    <p:sldId id="332" r:id="rId10"/>
    <p:sldId id="333" r:id="rId11"/>
    <p:sldId id="334" r:id="rId12"/>
    <p:sldId id="335" r:id="rId13"/>
    <p:sldId id="322" r:id="rId14"/>
    <p:sldId id="336" r:id="rId15"/>
    <p:sldId id="342" r:id="rId16"/>
    <p:sldId id="327" r:id="rId17"/>
    <p:sldId id="339" r:id="rId18"/>
    <p:sldId id="340" r:id="rId19"/>
    <p:sldId id="341" r:id="rId20"/>
    <p:sldId id="31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B72"/>
    <a:srgbClr val="274B74"/>
    <a:srgbClr val="3784AF"/>
    <a:srgbClr val="3970AD"/>
    <a:srgbClr val="262626"/>
    <a:srgbClr val="0F1223"/>
    <a:srgbClr val="37333B"/>
    <a:srgbClr val="01D8FC"/>
    <a:srgbClr val="FF9F1B"/>
    <a:srgbClr val="E72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70"/>
    <p:restoredTop sz="93935" autoAdjust="0"/>
  </p:normalViewPr>
  <p:slideViewPr>
    <p:cSldViewPr snapToGrid="0" snapToObjects="1">
      <p:cViewPr varScale="1">
        <p:scale>
          <a:sx n="106" d="100"/>
          <a:sy n="106" d="100"/>
        </p:scale>
        <p:origin x="8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8DE96-C524-49CA-BA4D-A00343D15430}" type="datetimeFigureOut">
              <a:rPr lang="es-MX" smtClean="0"/>
              <a:t>12/11/2022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04F795-6E91-4F6E-AC74-489C6FDFB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7264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4F795-6E91-4F6E-AC74-489C6FDFBCB8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0806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4F795-6E91-4F6E-AC74-489C6FDFBCB8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715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4F795-6E91-4F6E-AC74-489C6FDFBCB8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5235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4F795-6E91-4F6E-AC74-489C6FDFBCB8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6581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4F795-6E91-4F6E-AC74-489C6FDFBCB8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8554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469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431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6948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878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5452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5361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862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879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99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4982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7779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0426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1909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9692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4470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70190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784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1040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0845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1740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948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8642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1305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91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5565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6241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3060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085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10439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48577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8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179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71" r:id="rId4"/>
    <p:sldLayoutId id="2147483656" r:id="rId5"/>
    <p:sldLayoutId id="2147483662" r:id="rId6"/>
    <p:sldLayoutId id="2147483664" r:id="rId7"/>
    <p:sldLayoutId id="2147483666" r:id="rId8"/>
    <p:sldLayoutId id="2147483663" r:id="rId9"/>
    <p:sldLayoutId id="2147483665" r:id="rId10"/>
    <p:sldLayoutId id="2147483655" r:id="rId11"/>
    <p:sldLayoutId id="2147483651" r:id="rId12"/>
    <p:sldLayoutId id="2147483657" r:id="rId13"/>
    <p:sldLayoutId id="2147483675" r:id="rId14"/>
    <p:sldLayoutId id="2147483674" r:id="rId15"/>
    <p:sldLayoutId id="2147483652" r:id="rId16"/>
    <p:sldLayoutId id="2147483654" r:id="rId17"/>
    <p:sldLayoutId id="2147483659" r:id="rId18"/>
    <p:sldLayoutId id="2147483673" r:id="rId19"/>
    <p:sldLayoutId id="2147483658" r:id="rId20"/>
    <p:sldLayoutId id="2147483660" r:id="rId21"/>
    <p:sldLayoutId id="2147483670" r:id="rId22"/>
    <p:sldLayoutId id="2147483672" r:id="rId23"/>
    <p:sldLayoutId id="2147483676" r:id="rId24"/>
    <p:sldLayoutId id="2147483667" r:id="rId25"/>
    <p:sldLayoutId id="2147483668" r:id="rId26"/>
    <p:sldLayoutId id="2147483669" r:id="rId27"/>
    <p:sldLayoutId id="2147483677" r:id="rId28"/>
    <p:sldLayoutId id="2147483678" r:id="rId29"/>
    <p:sldLayoutId id="2147483679" r:id="rId30"/>
    <p:sldLayoutId id="2147483680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chemeClr val="tx1">
              <a:lumMod val="65000"/>
              <a:lumOff val="35000"/>
            </a:schemeClr>
          </a:solidFill>
          <a:latin typeface="Roboto Thin" charset="0"/>
          <a:ea typeface="Roboto Thin" charset="0"/>
          <a:cs typeface="Roboto Thin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1200" b="0" i="0" kern="1200">
          <a:solidFill>
            <a:schemeClr val="tx1">
              <a:lumMod val="65000"/>
              <a:lumOff val="35000"/>
            </a:schemeClr>
          </a:solidFill>
          <a:latin typeface="Roboto Thin" charset="0"/>
          <a:ea typeface="Roboto Thin" charset="0"/>
          <a:cs typeface="Roboto Thin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800" b="0" i="0" kern="1200">
          <a:solidFill>
            <a:schemeClr val="tx1">
              <a:lumMod val="65000"/>
              <a:lumOff val="35000"/>
            </a:schemeClr>
          </a:solidFill>
          <a:latin typeface="Roboto Thin" charset="0"/>
          <a:ea typeface="Roboto Thin" charset="0"/>
          <a:cs typeface="Roboto Thin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800" b="0" i="0" kern="1200">
          <a:solidFill>
            <a:schemeClr val="tx1">
              <a:lumMod val="65000"/>
              <a:lumOff val="35000"/>
            </a:schemeClr>
          </a:solidFill>
          <a:latin typeface="Roboto Thin" charset="0"/>
          <a:ea typeface="Roboto Thin" charset="0"/>
          <a:cs typeface="Roboto Thin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800" b="0" i="0" kern="1200">
          <a:solidFill>
            <a:schemeClr val="tx1">
              <a:lumMod val="65000"/>
              <a:lumOff val="35000"/>
            </a:schemeClr>
          </a:solidFill>
          <a:latin typeface="Roboto Thin" charset="0"/>
          <a:ea typeface="Roboto Thin" charset="0"/>
          <a:cs typeface="Roboto Thin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800" b="0" i="0" kern="1200">
          <a:solidFill>
            <a:schemeClr val="tx1">
              <a:lumMod val="65000"/>
              <a:lumOff val="35000"/>
            </a:schemeClr>
          </a:solidFill>
          <a:latin typeface="Roboto Thin" charset="0"/>
          <a:ea typeface="Roboto Thin" charset="0"/>
          <a:cs typeface="Roboto Thin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jp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9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png"/><Relationship Id="rId11" Type="http://schemas.openxmlformats.org/officeDocument/2006/relationships/image" Target="../media/image28.png"/><Relationship Id="rId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openxmlformats.org/officeDocument/2006/relationships/image" Target="../media/image24.png"/><Relationship Id="rId9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9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733"/>
            <a:ext cx="12192000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-19733"/>
            <a:ext cx="12192000" cy="6877733"/>
          </a:xfrm>
          <a:prstGeom prst="rect">
            <a:avLst/>
          </a:prstGeom>
          <a:solidFill>
            <a:srgbClr val="274B74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55" y="550605"/>
            <a:ext cx="3600618" cy="1189691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4328149" y="2392820"/>
            <a:ext cx="6231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err="1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Empresa</a:t>
            </a:r>
            <a:r>
              <a:rPr lang="en-US" sz="2400" dirty="0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conformada</a:t>
            </a:r>
            <a:r>
              <a:rPr lang="en-US" sz="2400" dirty="0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por</a:t>
            </a:r>
            <a:r>
              <a:rPr lang="en-US" sz="2400" dirty="0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 un </a:t>
            </a:r>
            <a:r>
              <a:rPr lang="en-US" sz="2400" dirty="0" err="1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equipo</a:t>
            </a:r>
            <a:r>
              <a:rPr lang="en-US" sz="2400" dirty="0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 de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2203704" y="2885263"/>
            <a:ext cx="839973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800" dirty="0">
                <a:solidFill>
                  <a:schemeClr val="bg1"/>
                </a:solidFill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PROFESIONALES </a:t>
            </a:r>
          </a:p>
          <a:p>
            <a:pPr algn="r"/>
            <a:r>
              <a:rPr lang="en-US" sz="3800" dirty="0">
                <a:solidFill>
                  <a:schemeClr val="bg1"/>
                </a:solidFill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ESPECIALIZADOS EN BRINDAR CONSULTORIA EN GESTIÓN</a:t>
            </a:r>
          </a:p>
        </p:txBody>
      </p:sp>
      <p:cxnSp>
        <p:nvCxnSpPr>
          <p:cNvPr id="14" name="Conector recto 13"/>
          <p:cNvCxnSpPr/>
          <p:nvPr/>
        </p:nvCxnSpPr>
        <p:spPr>
          <a:xfrm>
            <a:off x="1090255" y="5885895"/>
            <a:ext cx="10193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8"/>
          <p:cNvSpPr txBox="1"/>
          <p:nvPr/>
        </p:nvSpPr>
        <p:spPr>
          <a:xfrm>
            <a:off x="8452725" y="6035614"/>
            <a:ext cx="238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Montserrat" panose="00000500000000000000" pitchFamily="2" charset="0"/>
                <a:ea typeface="Roboto Medium" pitchFamily="2" charset="0"/>
                <a:cs typeface="Nexa Bold" charset="0"/>
              </a:rPr>
              <a:t>www.cardich.com</a:t>
            </a:r>
            <a:endParaRPr lang="en-US" b="1" dirty="0">
              <a:solidFill>
                <a:schemeClr val="bg1"/>
              </a:solidFill>
              <a:latin typeface="Montserrat" panose="00000500000000000000" pitchFamily="2" charset="0"/>
              <a:ea typeface="Roboto Medium" pitchFamily="2" charset="0"/>
              <a:cs typeface="Nexa Bold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78385" y="4717750"/>
            <a:ext cx="2525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para </a:t>
            </a:r>
            <a:r>
              <a:rPr lang="en-US" sz="2400" dirty="0" err="1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empresas</a:t>
            </a:r>
            <a:r>
              <a:rPr lang="en-US" sz="2400" dirty="0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6892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283947" y="6301947"/>
            <a:ext cx="1489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www.yourwebsite.com</a:t>
            </a:r>
            <a:endParaRPr lang="en-US" sz="1000" dirty="0">
              <a:solidFill>
                <a:schemeClr val="bg1"/>
              </a:solidFill>
              <a:latin typeface="Roboto Thin" charset="0"/>
              <a:ea typeface="Roboto Thin" charset="0"/>
              <a:cs typeface="Roboto Thin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33847" y="2455971"/>
            <a:ext cx="3808990" cy="2856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Roboto Thin" charset="0"/>
                <a:cs typeface="Roboto Thin" charset="0"/>
              </a:rPr>
              <a:t>Nuestra empresa </a:t>
            </a:r>
            <a:r>
              <a:rPr lang="es-MX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está conformada por un equipo de profesionales especializados en desarrollar soluciones innovadoras, brindando consultoría y asesoría para empresas de distintos sectores y tamaños. </a:t>
            </a:r>
          </a:p>
          <a:p>
            <a:pPr algn="just">
              <a:lnSpc>
                <a:spcPct val="150000"/>
              </a:lnSpc>
            </a:pPr>
            <a:endParaRPr lang="es-MX" sz="1100" dirty="0">
              <a:solidFill>
                <a:schemeClr val="tx1">
                  <a:lumMod val="75000"/>
                  <a:lumOff val="25000"/>
                </a:schemeClr>
              </a:solidFill>
              <a:latin typeface="Montserrat Light" panose="00000400000000000000" pitchFamily="2" charset="0"/>
              <a:ea typeface="Roboto Thin" charset="0"/>
              <a:cs typeface="Roboto Thin" charset="0"/>
            </a:endParaRPr>
          </a:p>
          <a:p>
            <a:pPr algn="just">
              <a:lnSpc>
                <a:spcPct val="150000"/>
              </a:lnSpc>
            </a:pPr>
            <a:r>
              <a:rPr lang="es-MX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Nuestro objetivo principal es brindarle un servicio de calidad, eficiente, con alto grado de </a:t>
            </a:r>
            <a:r>
              <a:rPr lang="es-MX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Roboto Thin" charset="0"/>
                <a:cs typeface="Roboto Thin" charset="0"/>
              </a:rPr>
              <a:t>profesionalismo y compromiso, </a:t>
            </a:r>
            <a:r>
              <a:rPr lang="es-MX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basados en un enfoque dirigido a ayudar a nuestros clientes para   la creación de valor en sus negocios.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37" y="1089653"/>
            <a:ext cx="2951698" cy="885509"/>
          </a:xfrm>
          <a:prstGeom prst="rect">
            <a:avLst/>
          </a:prstGeom>
        </p:spPr>
      </p:pic>
      <p:pic>
        <p:nvPicPr>
          <p:cNvPr id="10" name="Marcador de posición de 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45" t="1233" r="4314" b="1296"/>
          <a:stretch/>
        </p:blipFill>
        <p:spPr>
          <a:xfrm>
            <a:off x="5613400" y="-176084"/>
            <a:ext cx="6934200" cy="716108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2"/>
          <p:cNvSpPr txBox="1"/>
          <p:nvPr/>
        </p:nvSpPr>
        <p:spPr>
          <a:xfrm>
            <a:off x="11059822" y="6218705"/>
            <a:ext cx="7793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Thin" charset="0"/>
                <a:cs typeface="Roboto Thin" charset="0"/>
              </a:rPr>
              <a:t>02</a:t>
            </a:r>
          </a:p>
        </p:txBody>
      </p:sp>
      <p:sp>
        <p:nvSpPr>
          <p:cNvPr id="12" name="TextBox 2"/>
          <p:cNvSpPr txBox="1"/>
          <p:nvPr/>
        </p:nvSpPr>
        <p:spPr>
          <a:xfrm>
            <a:off x="933846" y="5985840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</p:spTree>
    <p:extLst>
      <p:ext uri="{BB962C8B-B14F-4D97-AF65-F5344CB8AC3E}">
        <p14:creationId xmlns:p14="http://schemas.microsoft.com/office/powerpoint/2010/main" val="494268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702594" y="2539596"/>
            <a:ext cx="5229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dirty="0">
                <a:solidFill>
                  <a:srgbClr val="264B72"/>
                </a:solidFill>
                <a:latin typeface="Montserrat Black" panose="00000A00000000000000" pitchFamily="2" charset="0"/>
                <a:ea typeface="Nexa Bold" charset="0"/>
                <a:cs typeface="Nexa Bold" charset="0"/>
              </a:rPr>
              <a:t>CARDICH INGENIEROS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346" y="6301947"/>
            <a:ext cx="723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Slide / </a:t>
            </a:r>
            <a:r>
              <a:rPr lang="en-US" sz="10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01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702594" y="3562510"/>
            <a:ext cx="44353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En el sector residencial, comercial e industrial.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  <a:latin typeface="Montserrat Light" panose="00000400000000000000" pitchFamily="2" charset="0"/>
              <a:ea typeface="Roboto" pitchFamily="2" charset="0"/>
              <a:cs typeface="Roboto Thin" charset="0"/>
            </a:endParaRPr>
          </a:p>
        </p:txBody>
      </p:sp>
      <p:sp>
        <p:nvSpPr>
          <p:cNvPr id="28" name="TextBox 2"/>
          <p:cNvSpPr txBox="1"/>
          <p:nvPr/>
        </p:nvSpPr>
        <p:spPr>
          <a:xfrm>
            <a:off x="358346" y="6425057"/>
            <a:ext cx="7280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Slide / </a:t>
            </a:r>
            <a:r>
              <a:rPr lang="en-US" sz="10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03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73" y="372659"/>
            <a:ext cx="692201" cy="681920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370" y="429175"/>
            <a:ext cx="3120813" cy="625404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>
            <a:off x="6869287" y="3263278"/>
            <a:ext cx="1744517" cy="0"/>
          </a:xfrm>
          <a:prstGeom prst="line">
            <a:avLst/>
          </a:prstGeom>
          <a:ln w="19050">
            <a:solidFill>
              <a:srgbClr val="373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Marcador de posición de imagen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14" r="540"/>
          <a:stretch/>
        </p:blipFill>
        <p:spPr>
          <a:xfrm>
            <a:off x="-80386" y="0"/>
            <a:ext cx="6260122" cy="6858000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397186" y="6363502"/>
            <a:ext cx="7793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Thin" charset="0"/>
                <a:cs typeface="Roboto Thin" charset="0"/>
              </a:rPr>
              <a:t>03</a:t>
            </a:r>
          </a:p>
        </p:txBody>
      </p:sp>
      <p:sp>
        <p:nvSpPr>
          <p:cNvPr id="14" name="TextBox 2"/>
          <p:cNvSpPr txBox="1"/>
          <p:nvPr/>
        </p:nvSpPr>
        <p:spPr>
          <a:xfrm>
            <a:off x="9748434" y="6140134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</p:spTree>
    <p:extLst>
      <p:ext uri="{BB962C8B-B14F-4D97-AF65-F5344CB8AC3E}">
        <p14:creationId xmlns:p14="http://schemas.microsoft.com/office/powerpoint/2010/main" val="1288826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291" y="-117987"/>
            <a:ext cx="12390789" cy="709889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127819" y="-117987"/>
            <a:ext cx="12447638" cy="7972387"/>
          </a:xfrm>
          <a:prstGeom prst="rect">
            <a:avLst/>
          </a:prstGeom>
          <a:solidFill>
            <a:srgbClr val="264B72">
              <a:alpha val="8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TextBox 8"/>
          <p:cNvSpPr txBox="1"/>
          <p:nvPr/>
        </p:nvSpPr>
        <p:spPr>
          <a:xfrm>
            <a:off x="1493015" y="2658449"/>
            <a:ext cx="92059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PROYECTOS DE INSTALACIONES ELÉCTRICAS </a:t>
            </a:r>
          </a:p>
        </p:txBody>
      </p:sp>
      <p:cxnSp>
        <p:nvCxnSpPr>
          <p:cNvPr id="7" name="Conector recto 6"/>
          <p:cNvCxnSpPr/>
          <p:nvPr/>
        </p:nvCxnSpPr>
        <p:spPr>
          <a:xfrm>
            <a:off x="1090255" y="5885895"/>
            <a:ext cx="10193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8"/>
          <p:cNvSpPr txBox="1"/>
          <p:nvPr/>
        </p:nvSpPr>
        <p:spPr>
          <a:xfrm>
            <a:off x="8452725" y="6035614"/>
            <a:ext cx="238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Montserrat" panose="00000500000000000000" pitchFamily="2" charset="0"/>
                <a:ea typeface="Roboto Medium" pitchFamily="2" charset="0"/>
                <a:cs typeface="Nexa Bold" charset="0"/>
              </a:rPr>
              <a:t>www.cardich.com</a:t>
            </a:r>
            <a:endParaRPr lang="en-US" b="1" dirty="0">
              <a:solidFill>
                <a:schemeClr val="bg1"/>
              </a:solidFill>
              <a:latin typeface="Montserrat" panose="00000500000000000000" pitchFamily="2" charset="0"/>
              <a:ea typeface="Roboto Medium" pitchFamily="2" charset="0"/>
              <a:cs typeface="Nexa Bold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07309" y="3952793"/>
            <a:ext cx="7159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En el sector residencial, comercial e industrial.</a:t>
            </a:r>
            <a:endParaRPr lang="en-US" sz="2400" dirty="0">
              <a:solidFill>
                <a:schemeClr val="bg1"/>
              </a:solidFill>
              <a:latin typeface="Montserrat Light" panose="00000400000000000000" pitchFamily="2" charset="0"/>
              <a:ea typeface="Roboto Medium" pitchFamily="2" charset="0"/>
              <a:cs typeface="Nexa Bold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29" y="550605"/>
            <a:ext cx="2529389" cy="83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124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0"/>
          <p:cNvSpPr txBox="1"/>
          <p:nvPr/>
        </p:nvSpPr>
        <p:spPr>
          <a:xfrm>
            <a:off x="358346" y="6301947"/>
            <a:ext cx="723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Slide / </a:t>
            </a:r>
            <a:r>
              <a:rPr lang="en-US" sz="10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01</a:t>
            </a:r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89"/>
          <a:stretch/>
        </p:blipFill>
        <p:spPr>
          <a:xfrm>
            <a:off x="-76200" y="0"/>
            <a:ext cx="5376170" cy="6857999"/>
          </a:xfrm>
          <a:prstGeom prst="rect">
            <a:avLst/>
          </a:prstGeom>
        </p:spPr>
      </p:pic>
      <p:sp>
        <p:nvSpPr>
          <p:cNvPr id="32" name="TextBox 7"/>
          <p:cNvSpPr txBox="1"/>
          <p:nvPr/>
        </p:nvSpPr>
        <p:spPr>
          <a:xfrm>
            <a:off x="6415463" y="1985591"/>
            <a:ext cx="408894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rgbClr val="274B74"/>
                </a:solidFill>
                <a:latin typeface="Montserrat Black" panose="00000A00000000000000" pitchFamily="2" charset="0"/>
                <a:ea typeface="Nexa Bold" charset="0"/>
                <a:cs typeface="Nexa Bold" charset="0"/>
              </a:rPr>
              <a:t>AUDITORÍA DE INSTALACIONES ELÉCTRICAS Y ELABORACIÓN DEL </a:t>
            </a:r>
            <a:r>
              <a:rPr lang="es-MX" sz="2800" dirty="0">
                <a:latin typeface="Montserrat Black" panose="00000A00000000000000" pitchFamily="2" charset="0"/>
                <a:ea typeface="Nexa Bold" charset="0"/>
                <a:cs typeface="Nexa Bold" charset="0"/>
              </a:rPr>
              <a:t>EXPEDIENTE PARA PRESENTACIÓN A INDECI</a:t>
            </a:r>
            <a:endParaRPr lang="en-US" sz="2800" dirty="0">
              <a:latin typeface="Montserrat Black" panose="00000A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37" name="TextBox 5"/>
          <p:cNvSpPr txBox="1"/>
          <p:nvPr/>
        </p:nvSpPr>
        <p:spPr>
          <a:xfrm>
            <a:off x="358346" y="6425057"/>
            <a:ext cx="7857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Thin" charset="0"/>
                <a:cs typeface="Roboto Thin" charset="0"/>
              </a:rPr>
              <a:t>06</a:t>
            </a:r>
          </a:p>
        </p:txBody>
      </p:sp>
      <p:sp>
        <p:nvSpPr>
          <p:cNvPr id="13" name="Rectangle 9"/>
          <p:cNvSpPr/>
          <p:nvPr/>
        </p:nvSpPr>
        <p:spPr>
          <a:xfrm>
            <a:off x="3418115" y="1248421"/>
            <a:ext cx="7842272" cy="4626429"/>
          </a:xfrm>
          <a:prstGeom prst="rect">
            <a:avLst/>
          </a:prstGeom>
          <a:noFill/>
          <a:ln w="38100">
            <a:solidFill>
              <a:srgbClr val="264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8"/>
          <p:cNvSpPr txBox="1"/>
          <p:nvPr/>
        </p:nvSpPr>
        <p:spPr>
          <a:xfrm>
            <a:off x="5834763" y="527197"/>
            <a:ext cx="5376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PROYECTOS DE INSTALACIONES ELECTRICAS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46" y="372659"/>
            <a:ext cx="692201" cy="681920"/>
          </a:xfrm>
          <a:prstGeom prst="rect">
            <a:avLst/>
          </a:prstGeom>
        </p:spPr>
      </p:pic>
      <p:sp>
        <p:nvSpPr>
          <p:cNvPr id="17" name="TextBox 2"/>
          <p:cNvSpPr txBox="1"/>
          <p:nvPr/>
        </p:nvSpPr>
        <p:spPr>
          <a:xfrm>
            <a:off x="9748434" y="6140134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</p:spTree>
    <p:extLst>
      <p:ext uri="{BB962C8B-B14F-4D97-AF65-F5344CB8AC3E}">
        <p14:creationId xmlns:p14="http://schemas.microsoft.com/office/powerpoint/2010/main" val="1967812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0"/>
          <p:cNvSpPr txBox="1"/>
          <p:nvPr/>
        </p:nvSpPr>
        <p:spPr>
          <a:xfrm>
            <a:off x="358346" y="6301947"/>
            <a:ext cx="723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Slide / </a:t>
            </a:r>
            <a:r>
              <a:rPr lang="en-US" sz="10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01</a:t>
            </a:r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9" t="4456" r="9456"/>
          <a:stretch/>
        </p:blipFill>
        <p:spPr>
          <a:xfrm>
            <a:off x="6531428" y="-21771"/>
            <a:ext cx="5834743" cy="7021285"/>
          </a:xfrm>
          <a:prstGeom prst="rect">
            <a:avLst/>
          </a:prstGeom>
        </p:spPr>
      </p:pic>
      <p:sp>
        <p:nvSpPr>
          <p:cNvPr id="13" name="Rectangle 9"/>
          <p:cNvSpPr/>
          <p:nvPr/>
        </p:nvSpPr>
        <p:spPr>
          <a:xfrm>
            <a:off x="757647" y="1709056"/>
            <a:ext cx="6923314" cy="3992880"/>
          </a:xfrm>
          <a:prstGeom prst="rect">
            <a:avLst/>
          </a:prstGeom>
          <a:noFill/>
          <a:ln w="38100">
            <a:solidFill>
              <a:srgbClr val="264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2"/>
          <p:cNvSpPr txBox="1"/>
          <p:nvPr/>
        </p:nvSpPr>
        <p:spPr>
          <a:xfrm>
            <a:off x="11059822" y="6218705"/>
            <a:ext cx="7825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Thin" charset="0"/>
                <a:cs typeface="Roboto Thin" charset="0"/>
              </a:rPr>
              <a:t>07</a:t>
            </a:r>
          </a:p>
        </p:txBody>
      </p:sp>
      <p:sp>
        <p:nvSpPr>
          <p:cNvPr id="19" name="TextBox 7"/>
          <p:cNvSpPr txBox="1"/>
          <p:nvPr/>
        </p:nvSpPr>
        <p:spPr>
          <a:xfrm>
            <a:off x="1417799" y="2585182"/>
            <a:ext cx="50374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000" dirty="0">
                <a:solidFill>
                  <a:srgbClr val="274B74"/>
                </a:solidFill>
                <a:latin typeface="Montserrat Black" panose="00000A00000000000000" pitchFamily="2" charset="0"/>
                <a:ea typeface="Nexa Bold" charset="0"/>
                <a:cs typeface="Nexa Bold" charset="0"/>
              </a:rPr>
              <a:t>DISEÑO DE PROYECTOS DE </a:t>
            </a:r>
            <a:r>
              <a:rPr lang="es-MX" sz="3000" dirty="0">
                <a:latin typeface="Montserrat Black" panose="00000A00000000000000" pitchFamily="2" charset="0"/>
                <a:ea typeface="Nexa Bold" charset="0"/>
                <a:cs typeface="Nexa Bold" charset="0"/>
              </a:rPr>
              <a:t>ILUMINACIÓN INTERIOR Y EXTERIOR</a:t>
            </a:r>
            <a:endParaRPr lang="en-US" sz="3000" dirty="0">
              <a:latin typeface="Montserrat Black" panose="00000A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21" name="TextBox 2"/>
          <p:cNvSpPr txBox="1"/>
          <p:nvPr/>
        </p:nvSpPr>
        <p:spPr>
          <a:xfrm>
            <a:off x="661704" y="6140134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7365483B-E506-E61A-93B2-E3AD4128044C}"/>
              </a:ext>
            </a:extLst>
          </p:cNvPr>
          <p:cNvSpPr txBox="1"/>
          <p:nvPr/>
        </p:nvSpPr>
        <p:spPr>
          <a:xfrm>
            <a:off x="529432" y="865751"/>
            <a:ext cx="5376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PROYECTOS DE INSTALACIONES ELECTRICAS</a:t>
            </a:r>
          </a:p>
        </p:txBody>
      </p:sp>
    </p:spTree>
    <p:extLst>
      <p:ext uri="{BB962C8B-B14F-4D97-AF65-F5344CB8AC3E}">
        <p14:creationId xmlns:p14="http://schemas.microsoft.com/office/powerpoint/2010/main" val="3707850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0"/>
          <p:cNvSpPr txBox="1"/>
          <p:nvPr/>
        </p:nvSpPr>
        <p:spPr>
          <a:xfrm>
            <a:off x="358346" y="6301947"/>
            <a:ext cx="723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Slide / </a:t>
            </a:r>
            <a:r>
              <a:rPr lang="en-US" sz="10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01</a:t>
            </a:r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07"/>
          <a:stretch/>
        </p:blipFill>
        <p:spPr>
          <a:xfrm flipH="1">
            <a:off x="-293914" y="0"/>
            <a:ext cx="5593884" cy="6934707"/>
          </a:xfrm>
          <a:prstGeom prst="rect">
            <a:avLst/>
          </a:prstGeom>
        </p:spPr>
      </p:pic>
      <p:sp>
        <p:nvSpPr>
          <p:cNvPr id="32" name="TextBox 7"/>
          <p:cNvSpPr txBox="1"/>
          <p:nvPr/>
        </p:nvSpPr>
        <p:spPr>
          <a:xfrm>
            <a:off x="6090060" y="2038141"/>
            <a:ext cx="48827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rgbClr val="274B74"/>
                </a:solidFill>
                <a:latin typeface="Montserrat Black" panose="00000A00000000000000" pitchFamily="2" charset="0"/>
                <a:ea typeface="Nexa Bold" charset="0"/>
                <a:cs typeface="Nexa Bold" charset="0"/>
              </a:rPr>
              <a:t>ASESORÍA, DISEÑO Y REVISIÓN DE PROYECTOS DE INSTALACIONES ELÉCTRICAS EN BAJA </a:t>
            </a:r>
            <a:r>
              <a:rPr lang="es-MX" sz="2400" dirty="0">
                <a:latin typeface="Montserrat Black" panose="00000A00000000000000" pitchFamily="2" charset="0"/>
                <a:ea typeface="Nexa Bold" charset="0"/>
                <a:cs typeface="Nexa Bold" charset="0"/>
              </a:rPr>
              <a:t>TENSIÓN Y MEDIA TENSIÓN EN EL SECTOR RESIDENCIAL, COMERCIAL E INDUSTRIAL</a:t>
            </a:r>
            <a:endParaRPr lang="en-US" sz="2400" dirty="0">
              <a:latin typeface="Montserrat Black" panose="00000A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37" name="TextBox 5"/>
          <p:cNvSpPr txBox="1"/>
          <p:nvPr/>
        </p:nvSpPr>
        <p:spPr>
          <a:xfrm>
            <a:off x="358346" y="6425057"/>
            <a:ext cx="7889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latin typeface="Montserrat" panose="00000500000000000000" pitchFamily="2" charset="0"/>
                <a:ea typeface="Roboto Thin" charset="0"/>
                <a:cs typeface="Roboto Thin" charset="0"/>
              </a:rPr>
              <a:t>08</a:t>
            </a:r>
          </a:p>
        </p:txBody>
      </p:sp>
      <p:sp>
        <p:nvSpPr>
          <p:cNvPr id="13" name="Rectangle 9"/>
          <p:cNvSpPr/>
          <p:nvPr/>
        </p:nvSpPr>
        <p:spPr>
          <a:xfrm>
            <a:off x="3722913" y="1248421"/>
            <a:ext cx="7537473" cy="4626429"/>
          </a:xfrm>
          <a:prstGeom prst="rect">
            <a:avLst/>
          </a:prstGeom>
          <a:noFill/>
          <a:ln w="38100">
            <a:solidFill>
              <a:srgbClr val="264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2"/>
          <p:cNvSpPr txBox="1"/>
          <p:nvPr/>
        </p:nvSpPr>
        <p:spPr>
          <a:xfrm>
            <a:off x="9748434" y="6243106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CC58798D-493E-F943-3F07-476A3A8074F9}"/>
              </a:ext>
            </a:extLst>
          </p:cNvPr>
          <p:cNvSpPr txBox="1"/>
          <p:nvPr/>
        </p:nvSpPr>
        <p:spPr>
          <a:xfrm>
            <a:off x="5834763" y="527197"/>
            <a:ext cx="5376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PROYECTOS DE INSTALACIONES ELECTRICAS</a:t>
            </a:r>
          </a:p>
        </p:txBody>
      </p:sp>
    </p:spTree>
    <p:extLst>
      <p:ext uri="{BB962C8B-B14F-4D97-AF65-F5344CB8AC3E}">
        <p14:creationId xmlns:p14="http://schemas.microsoft.com/office/powerpoint/2010/main" val="1577055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0"/>
          <p:cNvSpPr txBox="1"/>
          <p:nvPr/>
        </p:nvSpPr>
        <p:spPr>
          <a:xfrm>
            <a:off x="358346" y="6301947"/>
            <a:ext cx="723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Slide / </a:t>
            </a:r>
            <a:r>
              <a:rPr lang="en-US" sz="10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01</a:t>
            </a:r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6" r="18623"/>
          <a:stretch/>
        </p:blipFill>
        <p:spPr>
          <a:xfrm>
            <a:off x="6411686" y="-100148"/>
            <a:ext cx="5932714" cy="6999513"/>
          </a:xfrm>
          <a:prstGeom prst="rect">
            <a:avLst/>
          </a:prstGeom>
        </p:spPr>
      </p:pic>
      <p:sp>
        <p:nvSpPr>
          <p:cNvPr id="13" name="Rectangle 9"/>
          <p:cNvSpPr/>
          <p:nvPr/>
        </p:nvSpPr>
        <p:spPr>
          <a:xfrm>
            <a:off x="757647" y="1709056"/>
            <a:ext cx="6923314" cy="3992880"/>
          </a:xfrm>
          <a:prstGeom prst="rect">
            <a:avLst/>
          </a:prstGeom>
          <a:noFill/>
          <a:ln w="38100">
            <a:solidFill>
              <a:srgbClr val="264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2"/>
          <p:cNvSpPr txBox="1"/>
          <p:nvPr/>
        </p:nvSpPr>
        <p:spPr>
          <a:xfrm>
            <a:off x="11059822" y="6218705"/>
            <a:ext cx="7857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latin typeface="Montserrat" panose="00000500000000000000" pitchFamily="2" charset="0"/>
                <a:ea typeface="Roboto Thin" charset="0"/>
                <a:cs typeface="Roboto Thin" charset="0"/>
              </a:rPr>
              <a:t>09</a:t>
            </a:r>
          </a:p>
        </p:txBody>
      </p:sp>
      <p:sp>
        <p:nvSpPr>
          <p:cNvPr id="21" name="TextBox 2"/>
          <p:cNvSpPr txBox="1"/>
          <p:nvPr/>
        </p:nvSpPr>
        <p:spPr>
          <a:xfrm>
            <a:off x="661704" y="6140134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  <p:sp>
        <p:nvSpPr>
          <p:cNvPr id="10" name="TextBox 7"/>
          <p:cNvSpPr txBox="1"/>
          <p:nvPr/>
        </p:nvSpPr>
        <p:spPr>
          <a:xfrm>
            <a:off x="1414800" y="2258946"/>
            <a:ext cx="443759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600" dirty="0">
                <a:solidFill>
                  <a:srgbClr val="274B74"/>
                </a:solidFill>
                <a:latin typeface="Montserrat Black" panose="00000A00000000000000" pitchFamily="2" charset="0"/>
                <a:ea typeface="Nexa Bold" charset="0"/>
                <a:cs typeface="Nexa Bold" charset="0"/>
              </a:rPr>
              <a:t>DESARROLLO DE EXPEDIENTES TÉCNICOS DE INSTALACIONES </a:t>
            </a:r>
            <a:r>
              <a:rPr lang="es-MX" sz="2600" dirty="0">
                <a:latin typeface="Montserrat Black" panose="00000A00000000000000" pitchFamily="2" charset="0"/>
                <a:ea typeface="Nexa Bold" charset="0"/>
                <a:cs typeface="Nexa Bold" charset="0"/>
              </a:rPr>
              <a:t>ELÉCTRICAS (BT-MT) Y COMUNICACIONES CON METODOLOGÍA BIM</a:t>
            </a:r>
            <a:endParaRPr lang="en-US" sz="2600" dirty="0">
              <a:latin typeface="Montserrat Black" panose="00000A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E8E264FF-5450-1914-7C1D-A52DC6AFD00C}"/>
              </a:ext>
            </a:extLst>
          </p:cNvPr>
          <p:cNvSpPr txBox="1"/>
          <p:nvPr/>
        </p:nvSpPr>
        <p:spPr>
          <a:xfrm>
            <a:off x="661704" y="622742"/>
            <a:ext cx="5376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PROYECTOS DE INSTALACIONES ELECTRICAS</a:t>
            </a:r>
          </a:p>
        </p:txBody>
      </p:sp>
    </p:spTree>
    <p:extLst>
      <p:ext uri="{BB962C8B-B14F-4D97-AF65-F5344CB8AC3E}">
        <p14:creationId xmlns:p14="http://schemas.microsoft.com/office/powerpoint/2010/main" val="3857702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0"/>
          <p:cNvSpPr txBox="1"/>
          <p:nvPr/>
        </p:nvSpPr>
        <p:spPr>
          <a:xfrm>
            <a:off x="358346" y="6301947"/>
            <a:ext cx="723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Slide / </a:t>
            </a:r>
            <a:r>
              <a:rPr lang="en-US" sz="10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01</a:t>
            </a:r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4" r="26588"/>
          <a:stretch/>
        </p:blipFill>
        <p:spPr>
          <a:xfrm flipH="1">
            <a:off x="-228601" y="-87086"/>
            <a:ext cx="5528570" cy="7021286"/>
          </a:xfrm>
          <a:prstGeom prst="rect">
            <a:avLst/>
          </a:prstGeom>
        </p:spPr>
      </p:pic>
      <p:sp>
        <p:nvSpPr>
          <p:cNvPr id="32" name="TextBox 7"/>
          <p:cNvSpPr txBox="1"/>
          <p:nvPr/>
        </p:nvSpPr>
        <p:spPr>
          <a:xfrm>
            <a:off x="6090060" y="2353827"/>
            <a:ext cx="44375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rgbClr val="274B74"/>
                </a:solidFill>
                <a:latin typeface="Montserrat Black" panose="00000A00000000000000" pitchFamily="2" charset="0"/>
                <a:ea typeface="Nexa Bold" charset="0"/>
                <a:cs typeface="Nexa Bold" charset="0"/>
              </a:rPr>
              <a:t>ELABORACIÓN DE EXPEDIENTES DE SISTEMA DE UTILIZACIÓN </a:t>
            </a:r>
            <a:r>
              <a:rPr lang="es-MX" sz="2400" dirty="0">
                <a:latin typeface="Montserrat Black" panose="00000A00000000000000" pitchFamily="2" charset="0"/>
                <a:ea typeface="Nexa Bold" charset="0"/>
                <a:cs typeface="Nexa Bold" charset="0"/>
              </a:rPr>
              <a:t>Y GESTIONES CON LOS CONCESIONARIOS EN BAJA Y MEDIA TENSIÓN</a:t>
            </a:r>
            <a:endParaRPr lang="en-US" sz="2400" dirty="0">
              <a:latin typeface="Montserrat Black" panose="00000A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37" name="TextBox 5"/>
          <p:cNvSpPr txBox="1"/>
          <p:nvPr/>
        </p:nvSpPr>
        <p:spPr>
          <a:xfrm>
            <a:off x="358346" y="6425057"/>
            <a:ext cx="7537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latin typeface="Montserrat" panose="00000500000000000000" pitchFamily="2" charset="0"/>
                <a:ea typeface="Roboto Thin" charset="0"/>
                <a:cs typeface="Roboto Thin" charset="0"/>
              </a:rPr>
              <a:t>10</a:t>
            </a:r>
          </a:p>
        </p:txBody>
      </p:sp>
      <p:sp>
        <p:nvSpPr>
          <p:cNvPr id="13" name="Rectangle 9"/>
          <p:cNvSpPr/>
          <p:nvPr/>
        </p:nvSpPr>
        <p:spPr>
          <a:xfrm>
            <a:off x="3722913" y="1248421"/>
            <a:ext cx="7537473" cy="4626429"/>
          </a:xfrm>
          <a:prstGeom prst="rect">
            <a:avLst/>
          </a:prstGeom>
          <a:noFill/>
          <a:ln w="38100">
            <a:solidFill>
              <a:srgbClr val="264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2"/>
          <p:cNvSpPr txBox="1"/>
          <p:nvPr/>
        </p:nvSpPr>
        <p:spPr>
          <a:xfrm>
            <a:off x="9748434" y="6243106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CD86CEED-F6B3-B2B9-41B3-BC4A790E6CC1}"/>
              </a:ext>
            </a:extLst>
          </p:cNvPr>
          <p:cNvSpPr txBox="1"/>
          <p:nvPr/>
        </p:nvSpPr>
        <p:spPr>
          <a:xfrm>
            <a:off x="5834763" y="527197"/>
            <a:ext cx="5376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PROYECTOS DE INSTALACIONES ELECTRICAS</a:t>
            </a:r>
          </a:p>
        </p:txBody>
      </p:sp>
    </p:spTree>
    <p:extLst>
      <p:ext uri="{BB962C8B-B14F-4D97-AF65-F5344CB8AC3E}">
        <p14:creationId xmlns:p14="http://schemas.microsoft.com/office/powerpoint/2010/main" val="1305592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0"/>
          <p:cNvSpPr txBox="1"/>
          <p:nvPr/>
        </p:nvSpPr>
        <p:spPr>
          <a:xfrm>
            <a:off x="358346" y="6301947"/>
            <a:ext cx="723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Slide / </a:t>
            </a:r>
            <a:r>
              <a:rPr lang="en-US" sz="10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01</a:t>
            </a:r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8" r="9513"/>
          <a:stretch/>
        </p:blipFill>
        <p:spPr>
          <a:xfrm>
            <a:off x="6433457" y="-97754"/>
            <a:ext cx="6193972" cy="7112942"/>
          </a:xfrm>
          <a:prstGeom prst="rect">
            <a:avLst/>
          </a:prstGeom>
        </p:spPr>
      </p:pic>
      <p:sp>
        <p:nvSpPr>
          <p:cNvPr id="13" name="Rectangle 9"/>
          <p:cNvSpPr/>
          <p:nvPr/>
        </p:nvSpPr>
        <p:spPr>
          <a:xfrm>
            <a:off x="757647" y="1709056"/>
            <a:ext cx="6923314" cy="3992880"/>
          </a:xfrm>
          <a:prstGeom prst="rect">
            <a:avLst/>
          </a:prstGeom>
          <a:noFill/>
          <a:ln w="38100">
            <a:solidFill>
              <a:srgbClr val="264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2"/>
          <p:cNvSpPr txBox="1"/>
          <p:nvPr/>
        </p:nvSpPr>
        <p:spPr>
          <a:xfrm>
            <a:off x="11059822" y="6218705"/>
            <a:ext cx="7152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Thin" charset="0"/>
                <a:cs typeface="Roboto Thin" charset="0"/>
              </a:rPr>
              <a:t>11</a:t>
            </a:r>
          </a:p>
        </p:txBody>
      </p:sp>
      <p:sp>
        <p:nvSpPr>
          <p:cNvPr id="21" name="TextBox 2"/>
          <p:cNvSpPr txBox="1"/>
          <p:nvPr/>
        </p:nvSpPr>
        <p:spPr>
          <a:xfrm>
            <a:off x="661704" y="6140134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  <p:sp>
        <p:nvSpPr>
          <p:cNvPr id="10" name="TextBox 7"/>
          <p:cNvSpPr txBox="1"/>
          <p:nvPr/>
        </p:nvSpPr>
        <p:spPr>
          <a:xfrm>
            <a:off x="1486989" y="2574632"/>
            <a:ext cx="443759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400" dirty="0">
                <a:solidFill>
                  <a:srgbClr val="274B74"/>
                </a:solidFill>
                <a:latin typeface="Montserrat Black" panose="00000A00000000000000" pitchFamily="2" charset="0"/>
                <a:ea typeface="Nexa Bold" charset="0"/>
                <a:cs typeface="Nexa Bold" charset="0"/>
              </a:rPr>
              <a:t>DISEÑO DE INSTALACIONES </a:t>
            </a:r>
            <a:r>
              <a:rPr lang="es-MX" sz="3400" dirty="0">
                <a:latin typeface="Montserrat Black" panose="00000A00000000000000" pitchFamily="2" charset="0"/>
                <a:ea typeface="Nexa Bold" charset="0"/>
                <a:cs typeface="Nexa Bold" charset="0"/>
              </a:rPr>
              <a:t>DE DETECCIÓN Y ALARMA</a:t>
            </a:r>
            <a:endParaRPr lang="en-US" sz="3400" dirty="0">
              <a:latin typeface="Montserrat Black" panose="00000A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EBCA147B-83D6-AD97-6B2A-143696272C7C}"/>
              </a:ext>
            </a:extLst>
          </p:cNvPr>
          <p:cNvSpPr txBox="1"/>
          <p:nvPr/>
        </p:nvSpPr>
        <p:spPr>
          <a:xfrm>
            <a:off x="719831" y="768437"/>
            <a:ext cx="5376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PROYECTOS DE INSTALACIONES ELECTRICAS</a:t>
            </a:r>
          </a:p>
        </p:txBody>
      </p:sp>
    </p:spTree>
    <p:extLst>
      <p:ext uri="{BB962C8B-B14F-4D97-AF65-F5344CB8AC3E}">
        <p14:creationId xmlns:p14="http://schemas.microsoft.com/office/powerpoint/2010/main" val="2829039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0"/>
          <p:cNvSpPr txBox="1"/>
          <p:nvPr/>
        </p:nvSpPr>
        <p:spPr>
          <a:xfrm>
            <a:off x="358346" y="6301947"/>
            <a:ext cx="723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Slide / </a:t>
            </a:r>
            <a:r>
              <a:rPr lang="en-US" sz="10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01</a:t>
            </a:r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4" r="20213"/>
          <a:stretch/>
        </p:blipFill>
        <p:spPr>
          <a:xfrm flipH="1">
            <a:off x="-315687" y="-108857"/>
            <a:ext cx="5725886" cy="7037033"/>
          </a:xfrm>
          <a:prstGeom prst="rect">
            <a:avLst/>
          </a:prstGeom>
        </p:spPr>
      </p:pic>
      <p:sp>
        <p:nvSpPr>
          <p:cNvPr id="32" name="TextBox 7"/>
          <p:cNvSpPr txBox="1"/>
          <p:nvPr/>
        </p:nvSpPr>
        <p:spPr>
          <a:xfrm>
            <a:off x="6090060" y="2353827"/>
            <a:ext cx="443759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000" dirty="0">
                <a:solidFill>
                  <a:srgbClr val="274B74"/>
                </a:solidFill>
                <a:latin typeface="Montserrat Black" panose="00000A00000000000000" pitchFamily="2" charset="0"/>
                <a:ea typeface="Nexa Bold" charset="0"/>
                <a:cs typeface="Nexa Bold" charset="0"/>
              </a:rPr>
              <a:t>DISEÑO DE INSTALACIONES DE COMUNICACIONES </a:t>
            </a:r>
            <a:r>
              <a:rPr lang="es-MX" sz="3000" dirty="0">
                <a:latin typeface="Montserrat Black" panose="00000A00000000000000" pitchFamily="2" charset="0"/>
                <a:ea typeface="Nexa Bold" charset="0"/>
                <a:cs typeface="Nexa Bold" charset="0"/>
              </a:rPr>
              <a:t>(VOZ Y DATA, CCTV, INTRUSIÓN)</a:t>
            </a:r>
            <a:endParaRPr lang="en-US" sz="3000" dirty="0">
              <a:latin typeface="Montserrat Black" panose="00000A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37" name="TextBox 5"/>
          <p:cNvSpPr txBox="1"/>
          <p:nvPr/>
        </p:nvSpPr>
        <p:spPr>
          <a:xfrm>
            <a:off x="358346" y="6425057"/>
            <a:ext cx="7409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Thin" charset="0"/>
                <a:cs typeface="Roboto Thin" charset="0"/>
              </a:rPr>
              <a:t>12</a:t>
            </a:r>
          </a:p>
        </p:txBody>
      </p:sp>
      <p:sp>
        <p:nvSpPr>
          <p:cNvPr id="13" name="Rectangle 9"/>
          <p:cNvSpPr/>
          <p:nvPr/>
        </p:nvSpPr>
        <p:spPr>
          <a:xfrm>
            <a:off x="3722913" y="1248421"/>
            <a:ext cx="7537473" cy="4626429"/>
          </a:xfrm>
          <a:prstGeom prst="rect">
            <a:avLst/>
          </a:prstGeom>
          <a:noFill/>
          <a:ln w="38100">
            <a:solidFill>
              <a:srgbClr val="264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2"/>
          <p:cNvSpPr txBox="1"/>
          <p:nvPr/>
        </p:nvSpPr>
        <p:spPr>
          <a:xfrm>
            <a:off x="9748434" y="6243106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56FF528F-EE75-362E-EDE6-BF6D7D99D73B}"/>
              </a:ext>
            </a:extLst>
          </p:cNvPr>
          <p:cNvSpPr txBox="1"/>
          <p:nvPr/>
        </p:nvSpPr>
        <p:spPr>
          <a:xfrm>
            <a:off x="5834763" y="527197"/>
            <a:ext cx="5376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PROYECTOS DE INSTALACIONES ELECTRICAS</a:t>
            </a:r>
          </a:p>
        </p:txBody>
      </p:sp>
    </p:spTree>
    <p:extLst>
      <p:ext uri="{BB962C8B-B14F-4D97-AF65-F5344CB8AC3E}">
        <p14:creationId xmlns:p14="http://schemas.microsoft.com/office/powerpoint/2010/main" val="1873897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0"/>
          <p:cNvSpPr txBox="1"/>
          <p:nvPr/>
        </p:nvSpPr>
        <p:spPr>
          <a:xfrm>
            <a:off x="358346" y="6301947"/>
            <a:ext cx="723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Slide / </a:t>
            </a:r>
            <a:r>
              <a:rPr lang="en-US" sz="10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01</a:t>
            </a:r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1" r="19151"/>
          <a:stretch/>
        </p:blipFill>
        <p:spPr>
          <a:xfrm>
            <a:off x="5664794" y="0"/>
            <a:ext cx="6204857" cy="7024333"/>
          </a:xfrm>
          <a:prstGeom prst="rect">
            <a:avLst/>
          </a:prstGeom>
        </p:spPr>
      </p:pic>
      <p:sp>
        <p:nvSpPr>
          <p:cNvPr id="13" name="Rectangle 9"/>
          <p:cNvSpPr/>
          <p:nvPr/>
        </p:nvSpPr>
        <p:spPr>
          <a:xfrm>
            <a:off x="757647" y="1709056"/>
            <a:ext cx="6923314" cy="3992880"/>
          </a:xfrm>
          <a:prstGeom prst="rect">
            <a:avLst/>
          </a:prstGeom>
          <a:noFill/>
          <a:ln w="38100">
            <a:solidFill>
              <a:srgbClr val="264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2"/>
          <p:cNvSpPr txBox="1"/>
          <p:nvPr/>
        </p:nvSpPr>
        <p:spPr>
          <a:xfrm>
            <a:off x="11059822" y="6218705"/>
            <a:ext cx="7409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Thin" charset="0"/>
                <a:cs typeface="Roboto Thin" charset="0"/>
              </a:rPr>
              <a:t>13</a:t>
            </a:r>
          </a:p>
        </p:txBody>
      </p:sp>
      <p:sp>
        <p:nvSpPr>
          <p:cNvPr id="21" name="TextBox 2"/>
          <p:cNvSpPr txBox="1"/>
          <p:nvPr/>
        </p:nvSpPr>
        <p:spPr>
          <a:xfrm>
            <a:off x="661704" y="6140134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  <p:sp>
        <p:nvSpPr>
          <p:cNvPr id="10" name="TextBox 7"/>
          <p:cNvSpPr txBox="1"/>
          <p:nvPr/>
        </p:nvSpPr>
        <p:spPr>
          <a:xfrm>
            <a:off x="1486989" y="2574632"/>
            <a:ext cx="44375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rgbClr val="274B74"/>
                </a:solidFill>
                <a:latin typeface="Montserrat Black" panose="00000A00000000000000" pitchFamily="2" charset="0"/>
                <a:ea typeface="Nexa Bold" charset="0"/>
                <a:cs typeface="Nexa Bold" charset="0"/>
              </a:rPr>
              <a:t>ESTUDIOS DE RESISTENCIA </a:t>
            </a:r>
          </a:p>
          <a:p>
            <a:r>
              <a:rPr lang="es-MX" sz="3600" dirty="0">
                <a:latin typeface="Montserrat Black" panose="00000A00000000000000" pitchFamily="2" charset="0"/>
                <a:ea typeface="Nexa Bold" charset="0"/>
                <a:cs typeface="Nexa Bold" charset="0"/>
              </a:rPr>
              <a:t>DE PUESTA A TIERRA</a:t>
            </a:r>
            <a:endParaRPr lang="en-US" sz="3600" dirty="0">
              <a:latin typeface="Montserrat Black" panose="00000A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BC9554F7-A1A9-BC5F-E1F8-8E9933C0A2F5}"/>
              </a:ext>
            </a:extLst>
          </p:cNvPr>
          <p:cNvSpPr txBox="1"/>
          <p:nvPr/>
        </p:nvSpPr>
        <p:spPr>
          <a:xfrm>
            <a:off x="358346" y="685251"/>
            <a:ext cx="5119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PROYECTOS DE INSTALACIONES ELECTRICAS</a:t>
            </a:r>
          </a:p>
        </p:txBody>
      </p:sp>
    </p:spTree>
    <p:extLst>
      <p:ext uri="{BB962C8B-B14F-4D97-AF65-F5344CB8AC3E}">
        <p14:creationId xmlns:p14="http://schemas.microsoft.com/office/powerpoint/2010/main" val="2633938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rcador de posición de 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5" r="632"/>
          <a:stretch/>
        </p:blipFill>
        <p:spPr>
          <a:xfrm>
            <a:off x="6086168" y="0"/>
            <a:ext cx="6243484" cy="6858000"/>
          </a:xfrm>
          <a:prstGeom prst="rect">
            <a:avLst/>
          </a:prstGeom>
        </p:spPr>
      </p:pic>
      <p:sp>
        <p:nvSpPr>
          <p:cNvPr id="17" name="TextBox 7"/>
          <p:cNvSpPr txBox="1"/>
          <p:nvPr/>
        </p:nvSpPr>
        <p:spPr>
          <a:xfrm>
            <a:off x="1017901" y="1173586"/>
            <a:ext cx="39977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dirty="0">
                <a:solidFill>
                  <a:srgbClr val="274B74"/>
                </a:solidFill>
                <a:latin typeface="Montserrat Black" panose="00000A00000000000000" pitchFamily="2" charset="0"/>
                <a:ea typeface="Nexa Bold" charset="0"/>
                <a:cs typeface="Nexa Bold" charset="0"/>
              </a:rPr>
              <a:t>CARDICH </a:t>
            </a:r>
          </a:p>
          <a:p>
            <a:r>
              <a:rPr lang="es-PE" sz="3200" dirty="0">
                <a:solidFill>
                  <a:srgbClr val="274B74"/>
                </a:solidFill>
                <a:latin typeface="Montserrat Black" panose="00000A00000000000000" pitchFamily="2" charset="0"/>
                <a:ea typeface="Nexa Bold" charset="0"/>
                <a:cs typeface="Nexa Bold" charset="0"/>
              </a:rPr>
              <a:t>EMPRESARIAL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19" name="Rectangle 23"/>
          <p:cNvSpPr/>
          <p:nvPr/>
        </p:nvSpPr>
        <p:spPr>
          <a:xfrm>
            <a:off x="1021051" y="4033677"/>
            <a:ext cx="39079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Para empresas de diversos sectores económicos.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  <a:latin typeface="Montserrat Light" panose="00000400000000000000" pitchFamily="2" charset="0"/>
              <a:ea typeface="Roboto" pitchFamily="2" charset="0"/>
              <a:cs typeface="Roboto Thin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>
            <a:off x="1135496" y="2459195"/>
            <a:ext cx="1744517" cy="0"/>
          </a:xfrm>
          <a:prstGeom prst="line">
            <a:avLst/>
          </a:prstGeom>
          <a:ln w="19050">
            <a:solidFill>
              <a:srgbClr val="373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"/>
          <p:cNvSpPr txBox="1"/>
          <p:nvPr/>
        </p:nvSpPr>
        <p:spPr>
          <a:xfrm>
            <a:off x="11059822" y="6218705"/>
            <a:ext cx="7922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Thin" charset="0"/>
                <a:cs typeface="Roboto Thin" charset="0"/>
              </a:rPr>
              <a:t>04</a:t>
            </a:r>
          </a:p>
        </p:txBody>
      </p:sp>
      <p:sp>
        <p:nvSpPr>
          <p:cNvPr id="22" name="TextBox 2"/>
          <p:cNvSpPr txBox="1"/>
          <p:nvPr/>
        </p:nvSpPr>
        <p:spPr>
          <a:xfrm>
            <a:off x="1021051" y="6140134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12" y="218750"/>
            <a:ext cx="692201" cy="68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38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291" y="-117987"/>
            <a:ext cx="12390789" cy="709888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255638" y="-610678"/>
            <a:ext cx="12447638" cy="7932473"/>
          </a:xfrm>
          <a:prstGeom prst="rect">
            <a:avLst/>
          </a:prstGeom>
          <a:solidFill>
            <a:srgbClr val="264B72">
              <a:alpha val="9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TextBox 8"/>
          <p:cNvSpPr txBox="1"/>
          <p:nvPr/>
        </p:nvSpPr>
        <p:spPr>
          <a:xfrm>
            <a:off x="572816" y="1536066"/>
            <a:ext cx="111061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solidFill>
                  <a:schemeClr val="bg1"/>
                </a:solidFill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 </a:t>
            </a:r>
            <a:r>
              <a:rPr lang="es-MX" sz="3200" dirty="0">
                <a:solidFill>
                  <a:schemeClr val="bg1"/>
                </a:solidFill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GESTIÓN FINANCIERA</a:t>
            </a:r>
            <a:br>
              <a:rPr lang="es-MX" sz="3200" dirty="0">
                <a:solidFill>
                  <a:schemeClr val="bg1"/>
                </a:solidFill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</a:br>
            <a:r>
              <a:rPr lang="es-MX" sz="3200" dirty="0">
                <a:solidFill>
                  <a:schemeClr val="bg1"/>
                </a:solidFill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GESTIÓN CONTABLE Y TRIBUTARIA</a:t>
            </a:r>
            <a:br>
              <a:rPr lang="es-MX" sz="3200" dirty="0">
                <a:solidFill>
                  <a:schemeClr val="bg1"/>
                </a:solidFill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</a:br>
            <a:r>
              <a:rPr lang="es-MX" sz="3200" dirty="0">
                <a:solidFill>
                  <a:schemeClr val="bg1"/>
                </a:solidFill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 COSTOS Y PRESUPUESTOS </a:t>
            </a:r>
            <a:br>
              <a:rPr lang="es-MX" sz="3200" dirty="0">
                <a:solidFill>
                  <a:schemeClr val="bg1"/>
                </a:solidFill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</a:br>
            <a:r>
              <a:rPr lang="es-MX" sz="3200" dirty="0">
                <a:solidFill>
                  <a:schemeClr val="bg1"/>
                </a:solidFill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GESTIÓN ADMINISTRATIVA Y GERENCIAL</a:t>
            </a:r>
            <a:endParaRPr lang="es-MX" sz="3600" dirty="0">
              <a:solidFill>
                <a:schemeClr val="bg1"/>
              </a:solidFill>
              <a:latin typeface="Montserrat Black" panose="00000A00000000000000" pitchFamily="2" charset="0"/>
              <a:ea typeface="Roboto Medium" pitchFamily="2" charset="0"/>
              <a:cs typeface="Nexa Bold" charset="0"/>
            </a:endParaRPr>
          </a:p>
          <a:p>
            <a:pPr algn="ctr"/>
            <a:endParaRPr lang="en-US" sz="4800" dirty="0">
              <a:solidFill>
                <a:schemeClr val="bg1"/>
              </a:solidFill>
              <a:latin typeface="Montserrat Black" panose="00000A00000000000000" pitchFamily="2" charset="0"/>
              <a:ea typeface="Roboto Medium" pitchFamily="2" charset="0"/>
              <a:cs typeface="Nexa Bold" charset="0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1090255" y="5885895"/>
            <a:ext cx="10193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8"/>
          <p:cNvSpPr txBox="1"/>
          <p:nvPr/>
        </p:nvSpPr>
        <p:spPr>
          <a:xfrm>
            <a:off x="8452725" y="6035614"/>
            <a:ext cx="238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Montserrat" panose="00000500000000000000" pitchFamily="2" charset="0"/>
                <a:ea typeface="Roboto Medium" pitchFamily="2" charset="0"/>
                <a:cs typeface="Nexa Bold" charset="0"/>
              </a:rPr>
              <a:t>www.cardich.com</a:t>
            </a:r>
            <a:endParaRPr lang="en-US" b="1" dirty="0">
              <a:solidFill>
                <a:schemeClr val="bg1"/>
              </a:solidFill>
              <a:latin typeface="Montserrat" panose="00000500000000000000" pitchFamily="2" charset="0"/>
              <a:ea typeface="Roboto Medium" pitchFamily="2" charset="0"/>
              <a:cs typeface="Nexa Bold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4491" y="4997993"/>
            <a:ext cx="7604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Para empresas de diversos sectores económicos.</a:t>
            </a:r>
            <a:endParaRPr lang="en-US" sz="2400" dirty="0">
              <a:solidFill>
                <a:schemeClr val="bg1"/>
              </a:solidFill>
              <a:latin typeface="Montserrat Light" panose="00000400000000000000" pitchFamily="2" charset="0"/>
              <a:ea typeface="Roboto Medium" pitchFamily="2" charset="0"/>
              <a:cs typeface="Nexa Bold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29" y="550605"/>
            <a:ext cx="2529389" cy="83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80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06" y="-76435"/>
            <a:ext cx="4500604" cy="695674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59150" y="3978396"/>
            <a:ext cx="1830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s-MX" sz="1200" dirty="0">
                <a:solidFill>
                  <a:schemeClr val="bg1"/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Para empresas de diversos sectores económicos.</a:t>
            </a: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  <a:ea typeface="Roboto Thin" charset="0"/>
              <a:cs typeface="Roboto Thin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23079" y="873033"/>
            <a:ext cx="7782292" cy="53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9"/>
          <p:cNvSpPr/>
          <p:nvPr/>
        </p:nvSpPr>
        <p:spPr>
          <a:xfrm>
            <a:off x="523276" y="1375953"/>
            <a:ext cx="3916521" cy="4328161"/>
          </a:xfrm>
          <a:prstGeom prst="rect">
            <a:avLst/>
          </a:prstGeom>
          <a:noFill/>
          <a:ln w="38100">
            <a:solidFill>
              <a:srgbClr val="274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ector recto 43"/>
          <p:cNvCxnSpPr/>
          <p:nvPr/>
        </p:nvCxnSpPr>
        <p:spPr>
          <a:xfrm>
            <a:off x="1187500" y="3858884"/>
            <a:ext cx="2004991" cy="578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035" y="3647514"/>
            <a:ext cx="845710" cy="892552"/>
          </a:xfrm>
          <a:prstGeom prst="rect">
            <a:avLst/>
          </a:prstGeom>
        </p:spPr>
      </p:pic>
      <p:sp>
        <p:nvSpPr>
          <p:cNvPr id="72" name="TextBox 8"/>
          <p:cNvSpPr txBox="1"/>
          <p:nvPr/>
        </p:nvSpPr>
        <p:spPr>
          <a:xfrm>
            <a:off x="4493188" y="4635502"/>
            <a:ext cx="202686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4. Elaboración, Análisis e Interpretación de Estados Financieros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cxnSp>
        <p:nvCxnSpPr>
          <p:cNvPr id="73" name="Conector recto 72"/>
          <p:cNvCxnSpPr/>
          <p:nvPr/>
        </p:nvCxnSpPr>
        <p:spPr>
          <a:xfrm>
            <a:off x="4838700" y="3357572"/>
            <a:ext cx="5895550" cy="0"/>
          </a:xfrm>
          <a:prstGeom prst="line">
            <a:avLst/>
          </a:prstGeom>
          <a:ln w="9525">
            <a:solidFill>
              <a:srgbClr val="373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"/>
          <p:cNvSpPr txBox="1"/>
          <p:nvPr/>
        </p:nvSpPr>
        <p:spPr>
          <a:xfrm>
            <a:off x="9903438" y="6287289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  <p:sp>
        <p:nvSpPr>
          <p:cNvPr id="27" name="TextBox 2"/>
          <p:cNvSpPr txBox="1"/>
          <p:nvPr/>
        </p:nvSpPr>
        <p:spPr>
          <a:xfrm>
            <a:off x="706454" y="6318067"/>
            <a:ext cx="7409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Thin" charset="0"/>
                <a:cs typeface="Roboto Thin" charset="0"/>
              </a:rPr>
              <a:t>15</a:t>
            </a: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42" y="423469"/>
            <a:ext cx="2049133" cy="677061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480" y="3637758"/>
            <a:ext cx="1011490" cy="1011488"/>
          </a:xfrm>
          <a:prstGeom prst="rect">
            <a:avLst/>
          </a:prstGeom>
        </p:spPr>
      </p:pic>
      <p:sp>
        <p:nvSpPr>
          <p:cNvPr id="30" name="TextBox 8"/>
          <p:cNvSpPr txBox="1"/>
          <p:nvPr/>
        </p:nvSpPr>
        <p:spPr>
          <a:xfrm>
            <a:off x="6762168" y="4746608"/>
            <a:ext cx="202686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5. Evaluación de Proyectos de Inversión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227" y="1428457"/>
            <a:ext cx="891996" cy="924290"/>
          </a:xfrm>
          <a:prstGeom prst="rect">
            <a:avLst/>
          </a:prstGeom>
        </p:spPr>
      </p:pic>
      <p:sp>
        <p:nvSpPr>
          <p:cNvPr id="36" name="TextBox 8"/>
          <p:cNvSpPr txBox="1"/>
          <p:nvPr/>
        </p:nvSpPr>
        <p:spPr>
          <a:xfrm>
            <a:off x="6982412" y="2534957"/>
            <a:ext cx="13143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2. Asesoría Financiera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37" name="Imagen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772" y="1470813"/>
            <a:ext cx="726104" cy="924288"/>
          </a:xfrm>
          <a:prstGeom prst="rect">
            <a:avLst/>
          </a:prstGeom>
        </p:spPr>
      </p:pic>
      <p:sp>
        <p:nvSpPr>
          <p:cNvPr id="38" name="TextBox 8"/>
          <p:cNvSpPr txBox="1"/>
          <p:nvPr/>
        </p:nvSpPr>
        <p:spPr>
          <a:xfrm>
            <a:off x="4493188" y="2510433"/>
            <a:ext cx="205370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1. Diagnóstico financiero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DC787A6D-6C07-4CBE-5B92-6D64180467F6}"/>
              </a:ext>
            </a:extLst>
          </p:cNvPr>
          <p:cNvSpPr txBox="1"/>
          <p:nvPr/>
        </p:nvSpPr>
        <p:spPr>
          <a:xfrm>
            <a:off x="681919" y="2905576"/>
            <a:ext cx="2565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>
                <a:solidFill>
                  <a:schemeClr val="bg1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GESTIÓN FINANCIERA</a:t>
            </a:r>
            <a:endParaRPr lang="en-US" b="1" dirty="0">
              <a:solidFill>
                <a:schemeClr val="bg1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81AFD27-2EAA-D3E1-536E-D5766F22D5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302" y="1516442"/>
            <a:ext cx="894271" cy="833030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40066144-83EC-B355-F322-37C7C8A58981}"/>
              </a:ext>
            </a:extLst>
          </p:cNvPr>
          <p:cNvSpPr txBox="1"/>
          <p:nvPr/>
        </p:nvSpPr>
        <p:spPr>
          <a:xfrm>
            <a:off x="8815703" y="2606238"/>
            <a:ext cx="20584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3. Planificación  Financiera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03E76C0-2FB0-E1D8-0DD1-2EDF14A437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477" y="3695327"/>
            <a:ext cx="840908" cy="896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B2DE2E-8AC4-28FA-8E30-AC171EF33F28}"/>
              </a:ext>
            </a:extLst>
          </p:cNvPr>
          <p:cNvSpPr txBox="1"/>
          <p:nvPr/>
        </p:nvSpPr>
        <p:spPr>
          <a:xfrm>
            <a:off x="8858927" y="4693232"/>
            <a:ext cx="207392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6. Gestión de Capital y Financiamiento de Mediano y Largo Plazo.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671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06" y="-76435"/>
            <a:ext cx="4500604" cy="695674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59150" y="3978396"/>
            <a:ext cx="1830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s-MX" sz="1200" dirty="0">
                <a:solidFill>
                  <a:schemeClr val="bg1"/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Para empresas de diversos sectores económicos.</a:t>
            </a: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  <a:ea typeface="Roboto Thin" charset="0"/>
              <a:cs typeface="Roboto Thin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34666" y="762000"/>
            <a:ext cx="7782292" cy="53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9"/>
          <p:cNvSpPr/>
          <p:nvPr/>
        </p:nvSpPr>
        <p:spPr>
          <a:xfrm>
            <a:off x="523276" y="1375953"/>
            <a:ext cx="3916521" cy="4328161"/>
          </a:xfrm>
          <a:prstGeom prst="rect">
            <a:avLst/>
          </a:prstGeom>
          <a:noFill/>
          <a:ln w="38100">
            <a:solidFill>
              <a:srgbClr val="274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ector recto 43"/>
          <p:cNvCxnSpPr/>
          <p:nvPr/>
        </p:nvCxnSpPr>
        <p:spPr>
          <a:xfrm>
            <a:off x="1187500" y="3858884"/>
            <a:ext cx="2004991" cy="578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4838700" y="3357572"/>
            <a:ext cx="5895550" cy="0"/>
          </a:xfrm>
          <a:prstGeom prst="line">
            <a:avLst/>
          </a:prstGeom>
          <a:ln w="9525">
            <a:solidFill>
              <a:srgbClr val="373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"/>
          <p:cNvSpPr txBox="1"/>
          <p:nvPr/>
        </p:nvSpPr>
        <p:spPr>
          <a:xfrm>
            <a:off x="9903438" y="6287289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  <p:sp>
        <p:nvSpPr>
          <p:cNvPr id="27" name="TextBox 2"/>
          <p:cNvSpPr txBox="1"/>
          <p:nvPr/>
        </p:nvSpPr>
        <p:spPr>
          <a:xfrm>
            <a:off x="706454" y="6318067"/>
            <a:ext cx="7409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Thin" charset="0"/>
                <a:cs typeface="Roboto Thin" charset="0"/>
              </a:rPr>
              <a:t>15</a:t>
            </a: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42" y="423469"/>
            <a:ext cx="2049133" cy="677061"/>
          </a:xfrm>
          <a:prstGeom prst="rect">
            <a:avLst/>
          </a:prstGeom>
        </p:spPr>
      </p:pic>
      <p:sp>
        <p:nvSpPr>
          <p:cNvPr id="2" name="TextBox 8">
            <a:extLst>
              <a:ext uri="{FF2B5EF4-FFF2-40B4-BE49-F238E27FC236}">
                <a16:creationId xmlns:a16="http://schemas.microsoft.com/office/drawing/2014/main" id="{DC787A6D-6C07-4CBE-5B92-6D64180467F6}"/>
              </a:ext>
            </a:extLst>
          </p:cNvPr>
          <p:cNvSpPr txBox="1"/>
          <p:nvPr/>
        </p:nvSpPr>
        <p:spPr>
          <a:xfrm>
            <a:off x="681919" y="2905576"/>
            <a:ext cx="2565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>
                <a:solidFill>
                  <a:schemeClr val="bg1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GESTIÓN FINANCIERA</a:t>
            </a:r>
            <a:endParaRPr lang="en-US" b="1" dirty="0">
              <a:solidFill>
                <a:schemeClr val="bg1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E6AFBECB-1115-8B4B-B1B8-52DCBF89B68D}"/>
              </a:ext>
            </a:extLst>
          </p:cNvPr>
          <p:cNvSpPr txBox="1"/>
          <p:nvPr/>
        </p:nvSpPr>
        <p:spPr>
          <a:xfrm>
            <a:off x="4866100" y="4433176"/>
            <a:ext cx="207392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9. Servicios de asesoría virtual a nivel nacional e internacional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EFE5518B-20F4-5769-BCEB-D7BB4A2463E5}"/>
              </a:ext>
            </a:extLst>
          </p:cNvPr>
          <p:cNvSpPr txBox="1"/>
          <p:nvPr/>
        </p:nvSpPr>
        <p:spPr>
          <a:xfrm>
            <a:off x="7822688" y="2392242"/>
            <a:ext cx="218039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8. Implementación de las Normas Internacionales de Contabilidad y NIIF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6A93D56-6478-ED69-B61C-EDD1055C2E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852" y="1375953"/>
            <a:ext cx="946076" cy="94607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11B3C06-1DCF-0E56-0CBD-750FA61662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063" y="1487735"/>
            <a:ext cx="820731" cy="833030"/>
          </a:xfrm>
          <a:prstGeom prst="rect">
            <a:avLst/>
          </a:prstGeom>
        </p:spPr>
      </p:pic>
      <p:sp>
        <p:nvSpPr>
          <p:cNvPr id="11" name="TextBox 8">
            <a:extLst>
              <a:ext uri="{FF2B5EF4-FFF2-40B4-BE49-F238E27FC236}">
                <a16:creationId xmlns:a16="http://schemas.microsoft.com/office/drawing/2014/main" id="{1472D45A-FAB7-C234-2C1F-B2E51E46B0D4}"/>
              </a:ext>
            </a:extLst>
          </p:cNvPr>
          <p:cNvSpPr txBox="1"/>
          <p:nvPr/>
        </p:nvSpPr>
        <p:spPr>
          <a:xfrm>
            <a:off x="4909078" y="2531746"/>
            <a:ext cx="19879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7. Elaboración de informes financieros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BBCF30F-7829-9933-D097-D59564909B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763" y="3385846"/>
            <a:ext cx="946076" cy="94607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F37DDA4-EE89-62A1-1485-7B9EF0C8D3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226" y="3565531"/>
            <a:ext cx="766391" cy="766391"/>
          </a:xfrm>
          <a:prstGeom prst="rect">
            <a:avLst/>
          </a:prstGeom>
        </p:spPr>
      </p:pic>
      <p:sp>
        <p:nvSpPr>
          <p:cNvPr id="14" name="TextBox 8">
            <a:extLst>
              <a:ext uri="{FF2B5EF4-FFF2-40B4-BE49-F238E27FC236}">
                <a16:creationId xmlns:a16="http://schemas.microsoft.com/office/drawing/2014/main" id="{2C9BE81A-0969-92E9-ED4D-705D9BA4E9F1}"/>
              </a:ext>
            </a:extLst>
          </p:cNvPr>
          <p:cNvSpPr txBox="1"/>
          <p:nvPr/>
        </p:nvSpPr>
        <p:spPr>
          <a:xfrm>
            <a:off x="8191888" y="4480565"/>
            <a:ext cx="13143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10. Servicio In House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640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06" y="-76435"/>
            <a:ext cx="4500604" cy="69567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1919" y="2160523"/>
            <a:ext cx="25659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>
                <a:solidFill>
                  <a:schemeClr val="bg1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GESTIÓN CONTABLE Y TRIBUTARIA</a:t>
            </a:r>
            <a:endParaRPr lang="en-US" b="1" dirty="0">
              <a:solidFill>
                <a:schemeClr val="bg1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59150" y="3978396"/>
            <a:ext cx="1830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s-MX" sz="1200" dirty="0">
                <a:solidFill>
                  <a:schemeClr val="bg1"/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Para empresas de diversos sectores económicos.</a:t>
            </a: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  <a:ea typeface="Roboto Thin" charset="0"/>
              <a:cs typeface="Roboto Thin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71507" y="762000"/>
            <a:ext cx="7782292" cy="53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9"/>
          <p:cNvSpPr/>
          <p:nvPr/>
        </p:nvSpPr>
        <p:spPr>
          <a:xfrm>
            <a:off x="523276" y="1375953"/>
            <a:ext cx="3916521" cy="4328161"/>
          </a:xfrm>
          <a:prstGeom prst="rect">
            <a:avLst/>
          </a:prstGeom>
          <a:noFill/>
          <a:ln w="38100">
            <a:solidFill>
              <a:srgbClr val="274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ector recto 43"/>
          <p:cNvCxnSpPr/>
          <p:nvPr/>
        </p:nvCxnSpPr>
        <p:spPr>
          <a:xfrm>
            <a:off x="1187500" y="3858884"/>
            <a:ext cx="2004991" cy="578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461" y="1579350"/>
            <a:ext cx="894271" cy="83303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992" y="1555020"/>
            <a:ext cx="715096" cy="754704"/>
          </a:xfrm>
          <a:prstGeom prst="rect">
            <a:avLst/>
          </a:prstGeom>
        </p:spPr>
      </p:pic>
      <p:sp>
        <p:nvSpPr>
          <p:cNvPr id="69" name="TextBox 8"/>
          <p:cNvSpPr txBox="1"/>
          <p:nvPr/>
        </p:nvSpPr>
        <p:spPr>
          <a:xfrm>
            <a:off x="4965052" y="2508144"/>
            <a:ext cx="20584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5. Beneficios Tributarios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72" name="TextBox 8"/>
          <p:cNvSpPr txBox="1"/>
          <p:nvPr/>
        </p:nvSpPr>
        <p:spPr>
          <a:xfrm>
            <a:off x="7092352" y="2498207"/>
            <a:ext cx="131437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1. Asesoría Contable y Tributaria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cxnSp>
        <p:nvCxnSpPr>
          <p:cNvPr id="73" name="Conector recto 72"/>
          <p:cNvCxnSpPr/>
          <p:nvPr/>
        </p:nvCxnSpPr>
        <p:spPr>
          <a:xfrm>
            <a:off x="4838700" y="3357572"/>
            <a:ext cx="5895550" cy="0"/>
          </a:xfrm>
          <a:prstGeom prst="line">
            <a:avLst/>
          </a:prstGeom>
          <a:ln w="9525">
            <a:solidFill>
              <a:srgbClr val="373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"/>
          <p:cNvSpPr txBox="1"/>
          <p:nvPr/>
        </p:nvSpPr>
        <p:spPr>
          <a:xfrm>
            <a:off x="9903438" y="6287289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www.cardich.com</a:t>
            </a:r>
          </a:p>
        </p:txBody>
      </p:sp>
      <p:sp>
        <p:nvSpPr>
          <p:cNvPr id="27" name="TextBox 2"/>
          <p:cNvSpPr txBox="1"/>
          <p:nvPr/>
        </p:nvSpPr>
        <p:spPr>
          <a:xfrm>
            <a:off x="706454" y="6318067"/>
            <a:ext cx="7409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Thin" charset="0"/>
                <a:cs typeface="Roboto Thin" charset="0"/>
              </a:rPr>
              <a:t>15</a:t>
            </a: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42" y="423469"/>
            <a:ext cx="2049133" cy="677061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615" y="1426628"/>
            <a:ext cx="1011490" cy="1011488"/>
          </a:xfrm>
          <a:prstGeom prst="rect">
            <a:avLst/>
          </a:prstGeom>
        </p:spPr>
      </p:pic>
      <p:sp>
        <p:nvSpPr>
          <p:cNvPr id="30" name="TextBox 8"/>
          <p:cNvSpPr txBox="1"/>
          <p:nvPr/>
        </p:nvSpPr>
        <p:spPr>
          <a:xfrm>
            <a:off x="8628952" y="2518076"/>
            <a:ext cx="205370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6. Outsourcing Contable y Tributario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626" y="3704627"/>
            <a:ext cx="840908" cy="89635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148" y="3653252"/>
            <a:ext cx="891996" cy="924290"/>
          </a:xfrm>
          <a:prstGeom prst="rect">
            <a:avLst/>
          </a:prstGeom>
        </p:spPr>
      </p:pic>
      <p:sp>
        <p:nvSpPr>
          <p:cNvPr id="34" name="TextBox 8"/>
          <p:cNvSpPr txBox="1"/>
          <p:nvPr/>
        </p:nvSpPr>
        <p:spPr>
          <a:xfrm>
            <a:off x="4965051" y="4691169"/>
            <a:ext cx="207392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2. Validación y cumplimiento de obligaciones tributarias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7263911" y="4701100"/>
            <a:ext cx="155190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3. Organización Contable y Tributaria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37" name="Imagen 3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760" y="3653252"/>
            <a:ext cx="726104" cy="924288"/>
          </a:xfrm>
          <a:prstGeom prst="rect">
            <a:avLst/>
          </a:prstGeom>
        </p:spPr>
      </p:pic>
      <p:sp>
        <p:nvSpPr>
          <p:cNvPr id="38" name="TextBox 8"/>
          <p:cNvSpPr txBox="1"/>
          <p:nvPr/>
        </p:nvSpPr>
        <p:spPr>
          <a:xfrm>
            <a:off x="8815819" y="4747708"/>
            <a:ext cx="169908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4. Análisis y Planificación Tributaria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56AA041-8362-80B9-D951-DF996F31BF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080" y="3864666"/>
            <a:ext cx="766391" cy="766391"/>
          </a:xfrm>
          <a:prstGeom prst="rect">
            <a:avLst/>
          </a:prstGeom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BEE69B48-6914-CFE4-DA32-CFC080A74F81}"/>
              </a:ext>
            </a:extLst>
          </p:cNvPr>
          <p:cNvSpPr txBox="1"/>
          <p:nvPr/>
        </p:nvSpPr>
        <p:spPr>
          <a:xfrm>
            <a:off x="10432201" y="4698772"/>
            <a:ext cx="13143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7. Servicio In House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514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06" y="-76435"/>
            <a:ext cx="4500604" cy="69567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1683" y="2106133"/>
            <a:ext cx="2565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>
                <a:solidFill>
                  <a:schemeClr val="bg1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COSTOS Y PRESUPUESTOS</a:t>
            </a:r>
            <a:endParaRPr lang="en-US" b="1" dirty="0">
              <a:solidFill>
                <a:schemeClr val="bg1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59150" y="3978396"/>
            <a:ext cx="1830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s-MX" sz="1200" dirty="0">
                <a:solidFill>
                  <a:schemeClr val="bg1"/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Para empresas de diversos sectores económicos.</a:t>
            </a: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  <a:ea typeface="Roboto Thin" charset="0"/>
              <a:cs typeface="Roboto Thin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00846" y="762000"/>
            <a:ext cx="7782292" cy="53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9"/>
          <p:cNvSpPr/>
          <p:nvPr/>
        </p:nvSpPr>
        <p:spPr>
          <a:xfrm>
            <a:off x="523276" y="1375953"/>
            <a:ext cx="3916521" cy="4328161"/>
          </a:xfrm>
          <a:prstGeom prst="rect">
            <a:avLst/>
          </a:prstGeom>
          <a:noFill/>
          <a:ln w="38100">
            <a:solidFill>
              <a:srgbClr val="274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ector recto 43"/>
          <p:cNvCxnSpPr/>
          <p:nvPr/>
        </p:nvCxnSpPr>
        <p:spPr>
          <a:xfrm>
            <a:off x="1187500" y="3858884"/>
            <a:ext cx="2004991" cy="578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461" y="1579350"/>
            <a:ext cx="894271" cy="83303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20" y="1555020"/>
            <a:ext cx="715096" cy="754704"/>
          </a:xfrm>
          <a:prstGeom prst="rect">
            <a:avLst/>
          </a:prstGeom>
        </p:spPr>
      </p:pic>
      <p:sp>
        <p:nvSpPr>
          <p:cNvPr id="69" name="TextBox 8"/>
          <p:cNvSpPr txBox="1"/>
          <p:nvPr/>
        </p:nvSpPr>
        <p:spPr>
          <a:xfrm>
            <a:off x="4965052" y="2508144"/>
            <a:ext cx="187463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5. Elaboración de Estructuras de Costos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72" name="TextBox 8"/>
          <p:cNvSpPr txBox="1"/>
          <p:nvPr/>
        </p:nvSpPr>
        <p:spPr>
          <a:xfrm>
            <a:off x="7132929" y="2518076"/>
            <a:ext cx="166189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2. Evaluación del Proyecto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cxnSp>
        <p:nvCxnSpPr>
          <p:cNvPr id="73" name="Conector recto 72"/>
          <p:cNvCxnSpPr/>
          <p:nvPr/>
        </p:nvCxnSpPr>
        <p:spPr>
          <a:xfrm>
            <a:off x="4838700" y="3357572"/>
            <a:ext cx="5895550" cy="0"/>
          </a:xfrm>
          <a:prstGeom prst="line">
            <a:avLst/>
          </a:prstGeom>
          <a:ln w="9525">
            <a:solidFill>
              <a:srgbClr val="373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"/>
          <p:cNvSpPr txBox="1"/>
          <p:nvPr/>
        </p:nvSpPr>
        <p:spPr>
          <a:xfrm>
            <a:off x="706454" y="6318067"/>
            <a:ext cx="7409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Thin" charset="0"/>
                <a:cs typeface="Roboto Thin" charset="0"/>
              </a:rPr>
              <a:t>15</a:t>
            </a: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42" y="423469"/>
            <a:ext cx="2049133" cy="677061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774" y="1400892"/>
            <a:ext cx="1011490" cy="1011488"/>
          </a:xfrm>
          <a:prstGeom prst="rect">
            <a:avLst/>
          </a:prstGeom>
        </p:spPr>
      </p:pic>
      <p:sp>
        <p:nvSpPr>
          <p:cNvPr id="30" name="TextBox 8"/>
          <p:cNvSpPr txBox="1"/>
          <p:nvPr/>
        </p:nvSpPr>
        <p:spPr>
          <a:xfrm>
            <a:off x="8882788" y="2465020"/>
            <a:ext cx="187463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3. Plan de Implementación del Proyecto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626" y="3704627"/>
            <a:ext cx="840908" cy="896350"/>
          </a:xfrm>
          <a:prstGeom prst="rect">
            <a:avLst/>
          </a:prstGeom>
        </p:spPr>
      </p:pic>
      <p:sp>
        <p:nvSpPr>
          <p:cNvPr id="34" name="TextBox 8"/>
          <p:cNvSpPr txBox="1"/>
          <p:nvPr/>
        </p:nvSpPr>
        <p:spPr>
          <a:xfrm>
            <a:off x="4965051" y="4691169"/>
            <a:ext cx="207392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4. Asesoría y Elaboración de Propuestas Técnicas y Económicas para Proyectos 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37" name="Imagen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397" y="3603656"/>
            <a:ext cx="726104" cy="924288"/>
          </a:xfrm>
          <a:prstGeom prst="rect">
            <a:avLst/>
          </a:prstGeom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88423DA5-43FA-2696-9758-3C170869BA40}"/>
              </a:ext>
            </a:extLst>
          </p:cNvPr>
          <p:cNvSpPr txBox="1"/>
          <p:nvPr/>
        </p:nvSpPr>
        <p:spPr>
          <a:xfrm>
            <a:off x="7253623" y="4791196"/>
            <a:ext cx="19307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1. Asesoría en Gestión Estratégica de Costos y Presupuestos 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2543804-45B1-F7BA-420A-A74455A74D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198" y="3767092"/>
            <a:ext cx="765842" cy="651716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33DDE713-2ACD-A774-6A94-C9D03D90D6FA}"/>
              </a:ext>
            </a:extLst>
          </p:cNvPr>
          <p:cNvSpPr txBox="1"/>
          <p:nvPr/>
        </p:nvSpPr>
        <p:spPr>
          <a:xfrm>
            <a:off x="9316539" y="4790081"/>
            <a:ext cx="207392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6. Servicios de asesoría virtual a nivel nacional e internacional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08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06" y="-76435"/>
            <a:ext cx="4500604" cy="69567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1683" y="2106133"/>
            <a:ext cx="25659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>
                <a:solidFill>
                  <a:schemeClr val="bg1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GESTIÓN ADMINISTRATIVA GERENCIAL</a:t>
            </a:r>
            <a:endParaRPr lang="en-US" b="1" dirty="0">
              <a:solidFill>
                <a:schemeClr val="bg1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59150" y="3978396"/>
            <a:ext cx="1830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s-MX" sz="1200" dirty="0">
                <a:solidFill>
                  <a:schemeClr val="bg1"/>
                </a:solidFill>
                <a:latin typeface="Montserrat Light" panose="00000400000000000000" pitchFamily="2" charset="0"/>
                <a:ea typeface="Roboto Thin" charset="0"/>
                <a:cs typeface="Roboto Thin" charset="0"/>
              </a:rPr>
              <a:t>Para empresas de diversos sectores económicos.</a:t>
            </a: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  <a:ea typeface="Roboto Thin" charset="0"/>
              <a:cs typeface="Roboto Thin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00846" y="762000"/>
            <a:ext cx="7782292" cy="53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9"/>
          <p:cNvSpPr/>
          <p:nvPr/>
        </p:nvSpPr>
        <p:spPr>
          <a:xfrm>
            <a:off x="523276" y="1375953"/>
            <a:ext cx="3916521" cy="4328161"/>
          </a:xfrm>
          <a:prstGeom prst="rect">
            <a:avLst/>
          </a:prstGeom>
          <a:noFill/>
          <a:ln w="38100">
            <a:solidFill>
              <a:srgbClr val="274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ector recto 43"/>
          <p:cNvCxnSpPr/>
          <p:nvPr/>
        </p:nvCxnSpPr>
        <p:spPr>
          <a:xfrm>
            <a:off x="1187500" y="3858884"/>
            <a:ext cx="2004991" cy="578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461" y="1579350"/>
            <a:ext cx="894271" cy="83303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992" y="1555020"/>
            <a:ext cx="715096" cy="754704"/>
          </a:xfrm>
          <a:prstGeom prst="rect">
            <a:avLst/>
          </a:prstGeom>
        </p:spPr>
      </p:pic>
      <p:sp>
        <p:nvSpPr>
          <p:cNvPr id="69" name="TextBox 8"/>
          <p:cNvSpPr txBox="1"/>
          <p:nvPr/>
        </p:nvSpPr>
        <p:spPr>
          <a:xfrm>
            <a:off x="4965052" y="2508144"/>
            <a:ext cx="187463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1. Asesoría en Gestión Administrativa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72" name="TextBox 8"/>
          <p:cNvSpPr txBox="1"/>
          <p:nvPr/>
        </p:nvSpPr>
        <p:spPr>
          <a:xfrm>
            <a:off x="7132930" y="2518076"/>
            <a:ext cx="15794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4. Elaboración de Procedimientos e instructivos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cxnSp>
        <p:nvCxnSpPr>
          <p:cNvPr id="73" name="Conector recto 72"/>
          <p:cNvCxnSpPr/>
          <p:nvPr/>
        </p:nvCxnSpPr>
        <p:spPr>
          <a:xfrm>
            <a:off x="4838700" y="3357572"/>
            <a:ext cx="5895550" cy="0"/>
          </a:xfrm>
          <a:prstGeom prst="line">
            <a:avLst/>
          </a:prstGeom>
          <a:ln w="9525">
            <a:solidFill>
              <a:srgbClr val="373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"/>
          <p:cNvSpPr txBox="1"/>
          <p:nvPr/>
        </p:nvSpPr>
        <p:spPr>
          <a:xfrm>
            <a:off x="706454" y="6318067"/>
            <a:ext cx="7409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Slide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Medium" charset="0"/>
                <a:cs typeface="Roboto Medium" charset="0"/>
              </a:rPr>
              <a:t> / 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0"/>
                <a:ea typeface="Roboto Thin" charset="0"/>
                <a:cs typeface="Roboto Thin" charset="0"/>
              </a:rPr>
              <a:t>15</a:t>
            </a: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42" y="423469"/>
            <a:ext cx="2049133" cy="677061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052" y="1426628"/>
            <a:ext cx="1011490" cy="1011488"/>
          </a:xfrm>
          <a:prstGeom prst="rect">
            <a:avLst/>
          </a:prstGeom>
        </p:spPr>
      </p:pic>
      <p:sp>
        <p:nvSpPr>
          <p:cNvPr id="30" name="TextBox 8"/>
          <p:cNvSpPr txBox="1"/>
          <p:nvPr/>
        </p:nvSpPr>
        <p:spPr>
          <a:xfrm>
            <a:off x="9005645" y="2465020"/>
            <a:ext cx="16618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5. Gestión de Procesos y Equipos de trabajo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148" y="3653252"/>
            <a:ext cx="891996" cy="924290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760" y="3653253"/>
            <a:ext cx="726104" cy="924288"/>
          </a:xfrm>
          <a:prstGeom prst="rect">
            <a:avLst/>
          </a:prstGeom>
        </p:spPr>
      </p:pic>
      <p:sp>
        <p:nvSpPr>
          <p:cNvPr id="2" name="TextBox 8">
            <a:extLst>
              <a:ext uri="{FF2B5EF4-FFF2-40B4-BE49-F238E27FC236}">
                <a16:creationId xmlns:a16="http://schemas.microsoft.com/office/drawing/2014/main" id="{EFDDC806-EBE5-4980-70F9-36BA7FE13532}"/>
              </a:ext>
            </a:extLst>
          </p:cNvPr>
          <p:cNvSpPr txBox="1"/>
          <p:nvPr/>
        </p:nvSpPr>
        <p:spPr>
          <a:xfrm>
            <a:off x="7002214" y="4674536"/>
            <a:ext cx="184090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2. Asesoría en Gestión de Compras y Contrataciones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426695C6-1B93-BBD0-96A9-F003DA2155EE}"/>
              </a:ext>
            </a:extLst>
          </p:cNvPr>
          <p:cNvSpPr txBox="1"/>
          <p:nvPr/>
        </p:nvSpPr>
        <p:spPr>
          <a:xfrm>
            <a:off x="8893345" y="4691169"/>
            <a:ext cx="18409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3. Planeamiento Estratégico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3BBB49A-41D6-3DAE-4386-BF4AD8C761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708" y="3683954"/>
            <a:ext cx="766391" cy="766391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54FBB98D-CC19-C528-14CF-B719D2E60BEE}"/>
              </a:ext>
            </a:extLst>
          </p:cNvPr>
          <p:cNvSpPr txBox="1"/>
          <p:nvPr/>
        </p:nvSpPr>
        <p:spPr>
          <a:xfrm>
            <a:off x="5138950" y="4700563"/>
            <a:ext cx="13143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>
                <a:solidFill>
                  <a:srgbClr val="37333B"/>
                </a:solidFill>
                <a:latin typeface="Montserrat" panose="00000500000000000000" pitchFamily="2" charset="0"/>
                <a:ea typeface="Nexa Bold" charset="0"/>
                <a:cs typeface="Nexa Bold" charset="0"/>
              </a:rPr>
              <a:t>6. Servicio In House</a:t>
            </a:r>
            <a:endParaRPr lang="en-US" sz="1300" b="1" dirty="0">
              <a:solidFill>
                <a:srgbClr val="37333B"/>
              </a:solidFill>
              <a:latin typeface="Montserrat" panose="00000500000000000000" pitchFamily="2" charset="0"/>
              <a:ea typeface="Nexa Bold" charset="0"/>
              <a:cs typeface="Nex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684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245" y="-33617"/>
            <a:ext cx="12547591" cy="705802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696686" y="522513"/>
            <a:ext cx="5725886" cy="5921830"/>
          </a:xfrm>
          <a:prstGeom prst="rect">
            <a:avLst/>
          </a:prstGeom>
          <a:solidFill>
            <a:srgbClr val="274B7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TextBox 8"/>
          <p:cNvSpPr txBox="1"/>
          <p:nvPr/>
        </p:nvSpPr>
        <p:spPr>
          <a:xfrm>
            <a:off x="2499082" y="2431644"/>
            <a:ext cx="2121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Contáctanos</a:t>
            </a:r>
            <a:endParaRPr lang="en-US" sz="2400" dirty="0">
              <a:solidFill>
                <a:schemeClr val="bg1"/>
              </a:solidFill>
              <a:latin typeface="Montserrat Light" panose="00000400000000000000" pitchFamily="2" charset="0"/>
              <a:ea typeface="Roboto Medium" pitchFamily="2" charset="0"/>
              <a:cs typeface="Nexa Bold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1666862" y="3030245"/>
            <a:ext cx="392286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Montserrat Black" panose="00000A00000000000000" pitchFamily="2" charset="0"/>
                <a:ea typeface="Roboto Medium" pitchFamily="2" charset="0"/>
                <a:cs typeface="Nexa Bold" charset="0"/>
              </a:rPr>
              <a:t>920-617-674</a:t>
            </a:r>
          </a:p>
        </p:txBody>
      </p:sp>
      <p:cxnSp>
        <p:nvCxnSpPr>
          <p:cNvPr id="10" name="Conector recto 9"/>
          <p:cNvCxnSpPr/>
          <p:nvPr/>
        </p:nvCxnSpPr>
        <p:spPr>
          <a:xfrm>
            <a:off x="1306291" y="3827755"/>
            <a:ext cx="438693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8"/>
          <p:cNvSpPr txBox="1"/>
          <p:nvPr/>
        </p:nvSpPr>
        <p:spPr>
          <a:xfrm>
            <a:off x="1338943" y="4249075"/>
            <a:ext cx="43542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rgbClr val="01D8FC"/>
                </a:solidFill>
                <a:latin typeface="Montserrat" panose="00000500000000000000" pitchFamily="2" charset="0"/>
                <a:ea typeface="Roboto Medium" pitchFamily="2" charset="0"/>
                <a:cs typeface="Nexa Bold" charset="0"/>
              </a:rPr>
              <a:t>Dirección: </a:t>
            </a:r>
            <a:r>
              <a:rPr lang="es-MX" sz="1600" dirty="0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Calle Padre Luis </a:t>
            </a:r>
            <a:r>
              <a:rPr lang="es-MX" sz="1600" dirty="0" err="1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Tezza</a:t>
            </a:r>
            <a:r>
              <a:rPr lang="es-MX" sz="1600" dirty="0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 181, Urb. Lima Polo Hunt, Santiago de Surco, Lima</a:t>
            </a:r>
          </a:p>
          <a:p>
            <a:pPr algn="ctr"/>
            <a:r>
              <a:rPr lang="es-MX" sz="1600" u="sng" dirty="0">
                <a:solidFill>
                  <a:schemeClr val="bg1"/>
                </a:solidFill>
                <a:latin typeface="Montserrat Light" panose="00000400000000000000" pitchFamily="2" charset="0"/>
                <a:ea typeface="Roboto Medium" pitchFamily="2" charset="0"/>
                <a:cs typeface="Nexa Bold" charset="0"/>
              </a:rPr>
              <a:t>contacto@cardich.com</a:t>
            </a:r>
          </a:p>
          <a:p>
            <a:pPr algn="ctr"/>
            <a:endParaRPr lang="es-MX" sz="1600" dirty="0">
              <a:solidFill>
                <a:schemeClr val="bg1"/>
              </a:solidFill>
              <a:latin typeface="Montserrat Light" panose="00000400000000000000" pitchFamily="2" charset="0"/>
              <a:ea typeface="Roboto Medium" pitchFamily="2" charset="0"/>
              <a:cs typeface="Nexa Bold" charset="0"/>
            </a:endParaRPr>
          </a:p>
          <a:p>
            <a:pPr algn="ctr"/>
            <a:r>
              <a:rPr lang="es-MX" sz="1600" b="1" dirty="0">
                <a:solidFill>
                  <a:schemeClr val="bg1"/>
                </a:solidFill>
                <a:latin typeface="Montserrat" panose="00000500000000000000" pitchFamily="2" charset="0"/>
                <a:ea typeface="Roboto Medium" pitchFamily="2" charset="0"/>
                <a:cs typeface="Nexa Bold" charset="0"/>
              </a:rPr>
              <a:t>www.cardich.com</a:t>
            </a:r>
            <a:endParaRPr lang="en-US" sz="1600" b="1" dirty="0">
              <a:solidFill>
                <a:schemeClr val="bg1"/>
              </a:solidFill>
              <a:latin typeface="Montserrat" panose="00000500000000000000" pitchFamily="2" charset="0"/>
              <a:ea typeface="Roboto Medium" pitchFamily="2" charset="0"/>
              <a:cs typeface="Nexa 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470" y="1095860"/>
            <a:ext cx="3195232" cy="105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6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6030</TotalTime>
  <Words>737</Words>
  <Application>Microsoft Office PowerPoint</Application>
  <PresentationFormat>Panorámica</PresentationFormat>
  <Paragraphs>127</Paragraphs>
  <Slides>20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9" baseType="lpstr">
      <vt:lpstr>Arial</vt:lpstr>
      <vt:lpstr>Calibri</vt:lpstr>
      <vt:lpstr>Montserrat</vt:lpstr>
      <vt:lpstr>Montserrat Black</vt:lpstr>
      <vt:lpstr>Montserrat ExtraBold</vt:lpstr>
      <vt:lpstr>Montserrat Light</vt:lpstr>
      <vt:lpstr>Roboto Medium</vt:lpstr>
      <vt:lpstr>Roboto Thin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keywords>CARDICH</cp:keywords>
  <cp:lastModifiedBy>Karla Paola García Cardich</cp:lastModifiedBy>
  <cp:revision>177</cp:revision>
  <dcterms:created xsi:type="dcterms:W3CDTF">2016-05-17T02:28:19Z</dcterms:created>
  <dcterms:modified xsi:type="dcterms:W3CDTF">2022-11-13T08:57:23Z</dcterms:modified>
</cp:coreProperties>
</file>